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5" r:id="rId5"/>
    <p:sldId id="308" r:id="rId6"/>
    <p:sldId id="307" r:id="rId7"/>
    <p:sldId id="310" r:id="rId8"/>
    <p:sldId id="309" r:id="rId9"/>
    <p:sldId id="311" r:id="rId10"/>
    <p:sldId id="312" r:id="rId11"/>
    <p:sldId id="314" r:id="rId12"/>
    <p:sldId id="315" r:id="rId13"/>
    <p:sldId id="316" r:id="rId14"/>
    <p:sldId id="321" r:id="rId15"/>
    <p:sldId id="322" r:id="rId16"/>
    <p:sldId id="317"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9/22/2020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6541"/>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804335" y="1018904"/>
            <a:ext cx="9476133" cy="2891738"/>
          </a:xfrm>
        </p:spPr>
        <p:txBody>
          <a:bodyPr>
            <a:normAutofit/>
          </a:bodyPr>
          <a:lstStyle/>
          <a:p>
            <a:pPr algn="l"/>
            <a:r>
              <a:rPr lang="en-US" sz="9600" dirty="0"/>
              <a:t>Kratom</a:t>
            </a:r>
            <a:br>
              <a:rPr lang="en-US" sz="4400" dirty="0"/>
            </a:br>
            <a:endParaRPr lang="en-US" sz="32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a:normAutofit/>
          </a:bodyPr>
          <a:lstStyle/>
          <a:p>
            <a:pPr algn="l"/>
            <a:r>
              <a:rPr lang="en-US" sz="2800" dirty="0">
                <a:solidFill>
                  <a:srgbClr val="FFFF00"/>
                </a:solidFill>
              </a:rPr>
              <a:t>Mitragyna Speciosa</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Chrysanthemum flower petals">
            <a:extLst>
              <a:ext uri="{FF2B5EF4-FFF2-40B4-BE49-F238E27FC236}">
                <a16:creationId xmlns:a16="http://schemas.microsoft.com/office/drawing/2014/main" id="{7120A9D5-A2C5-4B60-81D9-11EFB817CE1D}"/>
              </a:ext>
            </a:extLst>
          </p:cNvPr>
          <p:cNvPicPr>
            <a:picLocks noGrp="1" noChangeAspect="1"/>
          </p:cNvPicPr>
          <p:nvPr>
            <p:ph idx="1"/>
          </p:nvPr>
        </p:nvPicPr>
        <p:blipFill rotWithShape="1">
          <a:blip r:embed="rId3"/>
          <a:srcRect t="9274"/>
          <a:stretch/>
        </p:blipFill>
        <p:spPr>
          <a:xfrm>
            <a:off x="20" y="10"/>
            <a:ext cx="12191980" cy="6857990"/>
          </a:xfrm>
          <a:prstGeom prst="rect">
            <a:avLst/>
          </a:prstGeom>
        </p:spPr>
      </p:pic>
      <p:sp>
        <p:nvSpPr>
          <p:cNvPr id="7" name="TextBox 6">
            <a:extLst>
              <a:ext uri="{FF2B5EF4-FFF2-40B4-BE49-F238E27FC236}">
                <a16:creationId xmlns:a16="http://schemas.microsoft.com/office/drawing/2014/main" id="{F3FDBBD7-DFD3-46A7-8B51-97D99BDAF5E9}"/>
              </a:ext>
            </a:extLst>
          </p:cNvPr>
          <p:cNvSpPr txBox="1"/>
          <p:nvPr/>
        </p:nvSpPr>
        <p:spPr>
          <a:xfrm>
            <a:off x="169817" y="326571"/>
            <a:ext cx="12022163" cy="6565900"/>
          </a:xfrm>
          <a:prstGeom prst="rect">
            <a:avLst/>
          </a:prstGeom>
          <a:noFill/>
        </p:spPr>
        <p:txBody>
          <a:bodyPr wrap="square">
            <a:spAutoFit/>
          </a:bodyPr>
          <a:lstStyle/>
          <a:p>
            <a:pPr marL="0" marR="0">
              <a:spcBef>
                <a:spcPts val="0"/>
              </a:spcBef>
              <a:spcAft>
                <a:spcPts val="1950"/>
              </a:spcAft>
            </a:pPr>
            <a:r>
              <a:rPr lang="en-US" sz="4000" dirty="0">
                <a:solidFill>
                  <a:srgbClr val="222222"/>
                </a:solidFill>
                <a:effectLst/>
                <a:latin typeface="Calibri" panose="020F0502020204030204" pitchFamily="34" charset="0"/>
                <a:ea typeface="Times New Roman" panose="02020603050405020304" pitchFamily="18" charset="0"/>
              </a:rPr>
              <a:t>Kratom got banned in some states, and the Kratom advocates came into action to prevent it from being banned by the DEA and FDA. However, the DEA added Kratom to the list of Schedule I drug category in 2016. That file contains drugs that produce ecstasies like LSD, heroin, and cocaine.</a:t>
            </a:r>
            <a:endParaRPr lang="en-US" sz="4000" dirty="0">
              <a:effectLst/>
              <a:latin typeface="Times New Roman" panose="02020603050405020304" pitchFamily="18" charset="0"/>
              <a:ea typeface="Times New Roman" panose="02020603050405020304" pitchFamily="18" charset="0"/>
            </a:endParaRPr>
          </a:p>
          <a:p>
            <a:pPr marL="0" marR="0" algn="l">
              <a:spcBef>
                <a:spcPts val="0"/>
              </a:spcBef>
              <a:spcAft>
                <a:spcPts val="1950"/>
              </a:spcAft>
            </a:pPr>
            <a:r>
              <a:rPr lang="en-US" sz="4000" dirty="0">
                <a:solidFill>
                  <a:srgbClr val="222222"/>
                </a:solidFill>
                <a:effectLst/>
                <a:latin typeface="Calibri" panose="020F0502020204030204" pitchFamily="34" charset="0"/>
                <a:ea typeface="Times New Roman" panose="02020603050405020304" pitchFamily="18" charset="0"/>
              </a:rPr>
              <a:t>The decision was taken back when Kratom advocates launched a full-fledged campaign to defend Kratom. Currently, Kratom is illegal in the United Kingdom, Malaysia, Thailand, and Australi</a:t>
            </a:r>
            <a:r>
              <a:rPr lang="en-US" sz="4400" dirty="0">
                <a:solidFill>
                  <a:srgbClr val="222222"/>
                </a:solidFill>
                <a:effectLst/>
                <a:latin typeface="Calibri" panose="020F0502020204030204" pitchFamily="34" charset="0"/>
                <a:ea typeface="Times New Roman" panose="02020603050405020304" pitchFamily="18" charset="0"/>
              </a:rPr>
              <a:t>a.</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860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8E2F-19AB-4671-8862-C119173D59C6}"/>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C5E81605-0704-4B2B-A302-E6FBA4BD5AAD}"/>
              </a:ext>
            </a:extLst>
          </p:cNvPr>
          <p:cNvGraphicFramePr>
            <a:graphicFrameLocks noGrp="1"/>
          </p:cNvGraphicFramePr>
          <p:nvPr>
            <p:ph idx="1"/>
            <p:extLst>
              <p:ext uri="{D42A27DB-BD31-4B8C-83A1-F6EECF244321}">
                <p14:modId xmlns:p14="http://schemas.microsoft.com/office/powerpoint/2010/main" val="1479411119"/>
              </p:ext>
            </p:extLst>
          </p:nvPr>
        </p:nvGraphicFramePr>
        <p:xfrm>
          <a:off x="143691" y="195943"/>
          <a:ext cx="11939451" cy="6550358"/>
        </p:xfrm>
        <a:graphic>
          <a:graphicData uri="http://schemas.openxmlformats.org/drawingml/2006/table">
            <a:tbl>
              <a:tblPr firstRow="1" bandRow="1">
                <a:tableStyleId>{5C22544A-7EE6-4342-B048-85BDC9FD1C3A}</a:tableStyleId>
              </a:tblPr>
              <a:tblGrid>
                <a:gridCol w="1031966">
                  <a:extLst>
                    <a:ext uri="{9D8B030D-6E8A-4147-A177-3AD203B41FA5}">
                      <a16:colId xmlns:a16="http://schemas.microsoft.com/office/drawing/2014/main" val="3204919777"/>
                    </a:ext>
                  </a:extLst>
                </a:gridCol>
                <a:gridCol w="1254034">
                  <a:extLst>
                    <a:ext uri="{9D8B030D-6E8A-4147-A177-3AD203B41FA5}">
                      <a16:colId xmlns:a16="http://schemas.microsoft.com/office/drawing/2014/main" val="1929617710"/>
                    </a:ext>
                  </a:extLst>
                </a:gridCol>
                <a:gridCol w="3879669">
                  <a:extLst>
                    <a:ext uri="{9D8B030D-6E8A-4147-A177-3AD203B41FA5}">
                      <a16:colId xmlns:a16="http://schemas.microsoft.com/office/drawing/2014/main" val="3139220247"/>
                    </a:ext>
                  </a:extLst>
                </a:gridCol>
                <a:gridCol w="1319349">
                  <a:extLst>
                    <a:ext uri="{9D8B030D-6E8A-4147-A177-3AD203B41FA5}">
                      <a16:colId xmlns:a16="http://schemas.microsoft.com/office/drawing/2014/main" val="3938426268"/>
                    </a:ext>
                  </a:extLst>
                </a:gridCol>
                <a:gridCol w="744582">
                  <a:extLst>
                    <a:ext uri="{9D8B030D-6E8A-4147-A177-3AD203B41FA5}">
                      <a16:colId xmlns:a16="http://schemas.microsoft.com/office/drawing/2014/main" val="363290465"/>
                    </a:ext>
                  </a:extLst>
                </a:gridCol>
                <a:gridCol w="3709851">
                  <a:extLst>
                    <a:ext uri="{9D8B030D-6E8A-4147-A177-3AD203B41FA5}">
                      <a16:colId xmlns:a16="http://schemas.microsoft.com/office/drawing/2014/main" val="227770715"/>
                    </a:ext>
                  </a:extLst>
                </a:gridCol>
              </a:tblGrid>
              <a:tr h="478700">
                <a:tc>
                  <a:txBody>
                    <a:bodyPr/>
                    <a:lstStyle/>
                    <a:p>
                      <a:pPr marL="0" marR="0">
                        <a:lnSpc>
                          <a:spcPct val="107000"/>
                        </a:lnSpc>
                        <a:spcBef>
                          <a:spcPts val="0"/>
                        </a:spcBef>
                        <a:spcAft>
                          <a:spcPts val="1575"/>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Kratom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Any law/history of Kratom legality/Comments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Kratom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Any law/history of Kratom legality/Comments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643169477"/>
                  </a:ext>
                </a:extLst>
              </a:tr>
              <a:tr h="437175">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Alabama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Banned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Banned in 2016, May- Schedule I drug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Iowa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Legislation HB640/ HF 2335 that meant to criminalize Kratom was not passed in 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2324914819"/>
                  </a:ext>
                </a:extLst>
              </a:tr>
              <a:tr h="434043">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Alaska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Kansas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149013388"/>
                  </a:ext>
                </a:extLst>
              </a:tr>
              <a:tr h="434043">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Arizona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Kentucky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SB136 could have banned it but the bill wasn’t passed.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463848897"/>
                  </a:ext>
                </a:extLst>
              </a:tr>
              <a:tr h="436186">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Arkansas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Banned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Banned in 2016, February- added to the list of controlled substances using AR code§ 5-4-201 (a)(1)(A)(i).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Louisiana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223008491"/>
                  </a:ext>
                </a:extLst>
              </a:tr>
              <a:tr h="434043">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California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Banned in San Diego in 2016, June by ordinance 20657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Maine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3134411915"/>
                  </a:ext>
                </a:extLst>
              </a:tr>
              <a:tr h="378397">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Colorado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Maryland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86806595"/>
                  </a:ext>
                </a:extLst>
              </a:tr>
              <a:tr h="437175">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Connecticut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Massachusetts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824732528"/>
                  </a:ext>
                </a:extLst>
              </a:tr>
              <a:tr h="434043">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Delaware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u="none"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Michigan</a:t>
                      </a:r>
                      <a:endParaRPr lang="en-US" sz="11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Legislation HB 5707 not passed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2343526259"/>
                  </a:ext>
                </a:extLst>
              </a:tr>
              <a:tr h="437175">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Florida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Banned in Sarasota County by HB183 in 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Minnesota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Legislation HB 5707 not passed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3697504589"/>
                  </a:ext>
                </a:extLst>
              </a:tr>
              <a:tr h="434043">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Georgia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decision of ban lifted by efforts of Kratom advocates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Missouri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2464363515"/>
                  </a:ext>
                </a:extLst>
              </a:tr>
              <a:tr h="437175">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Hawaii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Mississippi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3906556363"/>
                  </a:ext>
                </a:extLst>
              </a:tr>
              <a:tr h="378397">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Idaho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Montana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4008906882"/>
                  </a:ext>
                </a:extLst>
              </a:tr>
              <a:tr h="437175">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Illinois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 to adults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Legislation HB5526 passed in 2014 which bans the sale to minors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Nebraska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848252485"/>
                  </a:ext>
                </a:extLst>
              </a:tr>
              <a:tr h="516719">
                <a:tc>
                  <a:txBody>
                    <a:bodyPr/>
                    <a:lstStyle/>
                    <a:p>
                      <a:pPr marL="0" marR="0">
                        <a:lnSpc>
                          <a:spcPct val="107000"/>
                        </a:lnSpc>
                        <a:spcBef>
                          <a:spcPts val="0"/>
                        </a:spcBef>
                        <a:spcAft>
                          <a:spcPts val="1575"/>
                        </a:spcAft>
                      </a:pPr>
                      <a:r>
                        <a:rPr lang="en-US" sz="1200" u="none"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Indiana</a:t>
                      </a:r>
                      <a:endParaRPr lang="en-US" sz="11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Banned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SB0305-Kratom labeled as a synthetic controlled substance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Nevada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3431770607"/>
                  </a:ext>
                </a:extLst>
              </a:tr>
            </a:tbl>
          </a:graphicData>
        </a:graphic>
      </p:graphicFrame>
    </p:spTree>
    <p:extLst>
      <p:ext uri="{BB962C8B-B14F-4D97-AF65-F5344CB8AC3E}">
        <p14:creationId xmlns:p14="http://schemas.microsoft.com/office/powerpoint/2010/main" val="403043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B614-C28E-4AFD-931C-802AEDB9D684}"/>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77651C33-D41B-4103-BDE8-21E1BCDE211A}"/>
              </a:ext>
            </a:extLst>
          </p:cNvPr>
          <p:cNvGraphicFramePr>
            <a:graphicFrameLocks noGrp="1"/>
          </p:cNvGraphicFramePr>
          <p:nvPr>
            <p:ph idx="1"/>
            <p:extLst>
              <p:ext uri="{D42A27DB-BD31-4B8C-83A1-F6EECF244321}">
                <p14:modId xmlns:p14="http://schemas.microsoft.com/office/powerpoint/2010/main" val="790692636"/>
              </p:ext>
            </p:extLst>
          </p:nvPr>
        </p:nvGraphicFramePr>
        <p:xfrm>
          <a:off x="129309" y="195945"/>
          <a:ext cx="11849333" cy="6371111"/>
        </p:xfrm>
        <a:graphic>
          <a:graphicData uri="http://schemas.openxmlformats.org/drawingml/2006/table">
            <a:tbl>
              <a:tblPr firstRow="1" bandRow="1">
                <a:tableStyleId>{5C22544A-7EE6-4342-B048-85BDC9FD1C3A}</a:tableStyleId>
              </a:tblPr>
              <a:tblGrid>
                <a:gridCol w="1237673">
                  <a:extLst>
                    <a:ext uri="{9D8B030D-6E8A-4147-A177-3AD203B41FA5}">
                      <a16:colId xmlns:a16="http://schemas.microsoft.com/office/drawing/2014/main" val="3318237914"/>
                    </a:ext>
                  </a:extLst>
                </a:gridCol>
                <a:gridCol w="1256145">
                  <a:extLst>
                    <a:ext uri="{9D8B030D-6E8A-4147-A177-3AD203B41FA5}">
                      <a16:colId xmlns:a16="http://schemas.microsoft.com/office/drawing/2014/main" val="4099034506"/>
                    </a:ext>
                  </a:extLst>
                </a:gridCol>
                <a:gridCol w="3431508">
                  <a:extLst>
                    <a:ext uri="{9D8B030D-6E8A-4147-A177-3AD203B41FA5}">
                      <a16:colId xmlns:a16="http://schemas.microsoft.com/office/drawing/2014/main" val="444440634"/>
                    </a:ext>
                  </a:extLst>
                </a:gridCol>
                <a:gridCol w="1404256">
                  <a:extLst>
                    <a:ext uri="{9D8B030D-6E8A-4147-A177-3AD203B41FA5}">
                      <a16:colId xmlns:a16="http://schemas.microsoft.com/office/drawing/2014/main" val="3056613767"/>
                    </a:ext>
                  </a:extLst>
                </a:gridCol>
                <a:gridCol w="1410789">
                  <a:extLst>
                    <a:ext uri="{9D8B030D-6E8A-4147-A177-3AD203B41FA5}">
                      <a16:colId xmlns:a16="http://schemas.microsoft.com/office/drawing/2014/main" val="4045760747"/>
                    </a:ext>
                  </a:extLst>
                </a:gridCol>
                <a:gridCol w="3108962">
                  <a:extLst>
                    <a:ext uri="{9D8B030D-6E8A-4147-A177-3AD203B41FA5}">
                      <a16:colId xmlns:a16="http://schemas.microsoft.com/office/drawing/2014/main" val="2772333344"/>
                    </a:ext>
                  </a:extLst>
                </a:gridCol>
              </a:tblGrid>
              <a:tr h="532217">
                <a:tc>
                  <a:txBody>
                    <a:bodyPr/>
                    <a:lstStyle/>
                    <a:p>
                      <a:pPr marL="0" marR="0">
                        <a:lnSpc>
                          <a:spcPct val="107000"/>
                        </a:lnSpc>
                        <a:spcBef>
                          <a:spcPts val="0"/>
                        </a:spcBef>
                        <a:spcAft>
                          <a:spcPts val="1575"/>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Kratom 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Any law/history of Kratom legality/Comments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Kratom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Any law/history of Kratom legality/Comments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4196927596"/>
                  </a:ext>
                </a:extLst>
              </a:tr>
              <a:tr h="453618">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New Hampshire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 to adults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Legislation SB540 bans the use of Kratom in minors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u="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South Dakota</a:t>
                      </a:r>
                      <a:endParaRPr lang="en-US" sz="1100"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3131132867"/>
                  </a:ext>
                </a:extLst>
              </a:tr>
              <a:tr h="462263">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New Jersey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AB 4431 Legislation introduced in 2015 but not implemented as yet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u="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Tennessee</a:t>
                      </a:r>
                      <a:endParaRPr lang="en-US" sz="1100"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Banned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By Pub. Ch. No. 161- controlled substance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2830172819"/>
                  </a:ext>
                </a:extLst>
              </a:tr>
              <a:tr h="416160">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New Mexico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Texas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2523466333"/>
                  </a:ext>
                </a:extLst>
              </a:tr>
              <a:tr h="1086412">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New York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Legislations including A231, A8670, S6345 and A9068 introduced on January 5th, 2017 but they are not passed yet. These legislations can ban the sale and distribution of Kratom.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Utah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3396760266"/>
                  </a:ext>
                </a:extLst>
              </a:tr>
              <a:tr h="462263">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North Carolina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SB830 introduced but not passed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Vermont</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Banned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By Title 18 V.S.A. § 4205 labeling Kratom as a regulated drug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2376023840"/>
                  </a:ext>
                </a:extLst>
              </a:tr>
              <a:tr h="416160">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North Dakota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Virginia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882143559"/>
                  </a:ext>
                </a:extLst>
              </a:tr>
              <a:tr h="416160">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Ohio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Washington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005511123"/>
                  </a:ext>
                </a:extLst>
              </a:tr>
              <a:tr h="416160">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Oklahoma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HB2666 not passed in 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West Virginia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680609587"/>
                  </a:ext>
                </a:extLst>
              </a:tr>
              <a:tr h="461218">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Oregon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SB518 introduced. Further research to be done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Wisconsin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Banned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Kratom labeled as Schedule I drug by Wis. Stat. § 961.14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3374424762"/>
                  </a:ext>
                </a:extLst>
              </a:tr>
              <a:tr h="416160">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Pennsylvania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Wyoming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005076488"/>
                  </a:ext>
                </a:extLst>
              </a:tr>
              <a:tr h="416160">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Rhode Island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Banned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controlled substance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46323094"/>
                  </a:ext>
                </a:extLst>
              </a:tr>
              <a:tr h="416160">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South Carolina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a:effectLst/>
                          <a:latin typeface="Calibri" panose="020F0502020204030204" pitchFamily="34" charset="0"/>
                          <a:ea typeface="Times New Roman" panose="02020603050405020304" pitchFamily="18" charset="0"/>
                          <a:cs typeface="Calibri" panose="020F0502020204030204" pitchFamily="34" charset="0"/>
                        </a:rPr>
                        <a:t>Legal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pPr marL="0" marR="0">
                        <a:lnSpc>
                          <a:spcPct val="107000"/>
                        </a:lnSpc>
                        <a:spcBef>
                          <a:spcPts val="0"/>
                        </a:spcBef>
                        <a:spcAft>
                          <a:spcPts val="1575"/>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No pending legislative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19050" marB="19050" anchor="ct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38665847"/>
                  </a:ext>
                </a:extLst>
              </a:tr>
            </a:tbl>
          </a:graphicData>
        </a:graphic>
      </p:graphicFrame>
    </p:spTree>
    <p:extLst>
      <p:ext uri="{BB962C8B-B14F-4D97-AF65-F5344CB8AC3E}">
        <p14:creationId xmlns:p14="http://schemas.microsoft.com/office/powerpoint/2010/main" val="357565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White linen texture">
            <a:extLst>
              <a:ext uri="{FF2B5EF4-FFF2-40B4-BE49-F238E27FC236}">
                <a16:creationId xmlns:a16="http://schemas.microsoft.com/office/drawing/2014/main" id="{7D444030-1478-472D-9CB4-1DB87025C679}"/>
              </a:ext>
            </a:extLst>
          </p:cNvPr>
          <p:cNvPicPr>
            <a:picLocks noGrp="1" noChangeAspect="1"/>
          </p:cNvPicPr>
          <p:nvPr>
            <p:ph idx="1"/>
          </p:nvPr>
        </p:nvPicPr>
        <p:blipFill rotWithShape="1">
          <a:blip r:embed="rId3"/>
          <a:srcRect t="9480" b="6565"/>
          <a:stretch/>
        </p:blipFill>
        <p:spPr>
          <a:xfrm>
            <a:off x="0" y="10"/>
            <a:ext cx="12191980" cy="6857990"/>
          </a:xfrm>
          <a:prstGeom prst="rect">
            <a:avLst/>
          </a:prstGeom>
        </p:spPr>
      </p:pic>
      <p:sp>
        <p:nvSpPr>
          <p:cNvPr id="8" name="TextBox 7">
            <a:extLst>
              <a:ext uri="{FF2B5EF4-FFF2-40B4-BE49-F238E27FC236}">
                <a16:creationId xmlns:a16="http://schemas.microsoft.com/office/drawing/2014/main" id="{716436A7-9341-45D1-913C-D3AF27453ED9}"/>
              </a:ext>
            </a:extLst>
          </p:cNvPr>
          <p:cNvSpPr txBox="1"/>
          <p:nvPr/>
        </p:nvSpPr>
        <p:spPr>
          <a:xfrm>
            <a:off x="249382" y="193964"/>
            <a:ext cx="11942598" cy="6145272"/>
          </a:xfrm>
          <a:prstGeom prst="rect">
            <a:avLst/>
          </a:prstGeom>
          <a:noFill/>
        </p:spPr>
        <p:txBody>
          <a:bodyPr wrap="square">
            <a:spAutoFit/>
          </a:bodyPr>
          <a:lstStyle/>
          <a:p>
            <a:pPr marL="0" marR="0">
              <a:spcBef>
                <a:spcPts val="0"/>
              </a:spcBef>
              <a:spcAft>
                <a:spcPts val="1950"/>
              </a:spcAft>
            </a:pPr>
            <a:r>
              <a:rPr lang="en-US" sz="4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Kratom legality is a major issue in the United States. As you can see in the table  - legislation was put forward but either was lifted or wasn’t passed in the assembly.  </a:t>
            </a:r>
            <a:r>
              <a:rPr lang="en-US" sz="4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This is because of the efforts of Kratom advocates who are raising awareness about the medicinal uses of Kratom.</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1950"/>
              </a:spcAft>
            </a:pPr>
            <a:r>
              <a:rPr lang="en-US" sz="4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 ending, even though it is not illegal be aware that Kratom is available and </a:t>
            </a:r>
            <a:r>
              <a:rPr lang="en-US" sz="40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very easy to obtain</a:t>
            </a:r>
            <a:r>
              <a:rPr lang="en-US" sz="4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solidFill>
                  <a:srgbClr val="222222"/>
                </a:solidFill>
                <a:latin typeface="Calibri" panose="020F0502020204030204" pitchFamily="34" charset="0"/>
                <a:ea typeface="Calibri" panose="020F0502020204030204" pitchFamily="34" charset="0"/>
                <a:cs typeface="Calibri" panose="020F0502020204030204" pitchFamily="34" charset="0"/>
              </a:rPr>
              <a:t> Please search the web for more information and signs of use.</a:t>
            </a:r>
          </a:p>
          <a:p>
            <a:pPr marL="0" marR="0">
              <a:spcBef>
                <a:spcPts val="0"/>
              </a:spcBef>
              <a:spcAft>
                <a:spcPts val="195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81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Hot air balloons above the clouds">
            <a:extLst>
              <a:ext uri="{FF2B5EF4-FFF2-40B4-BE49-F238E27FC236}">
                <a16:creationId xmlns:a16="http://schemas.microsoft.com/office/drawing/2014/main" id="{1DD0BFF5-7167-4AB3-B1F2-F1F20FD9FDAE}"/>
              </a:ext>
            </a:extLst>
          </p:cNvPr>
          <p:cNvPicPr>
            <a:picLocks noGrp="1" noChangeAspect="1"/>
          </p:cNvPicPr>
          <p:nvPr>
            <p:ph idx="1"/>
          </p:nvPr>
        </p:nvPicPr>
        <p:blipFill rotWithShape="1">
          <a:blip r:embed="rId3"/>
          <a:srcRect t="15730"/>
          <a:stretch/>
        </p:blipFill>
        <p:spPr>
          <a:xfrm>
            <a:off x="20" y="10"/>
            <a:ext cx="12191980" cy="6857990"/>
          </a:xfrm>
          <a:prstGeom prst="rect">
            <a:avLst/>
          </a:prstGeom>
        </p:spPr>
      </p:pic>
      <p:pic>
        <p:nvPicPr>
          <p:cNvPr id="7" name="Content Placeholder 4" descr="Hot air balloons above the clouds">
            <a:extLst>
              <a:ext uri="{FF2B5EF4-FFF2-40B4-BE49-F238E27FC236}">
                <a16:creationId xmlns:a16="http://schemas.microsoft.com/office/drawing/2014/main" id="{22B5F22D-5702-4D05-B76B-4A476B5F0AD2}"/>
              </a:ext>
            </a:extLst>
          </p:cNvPr>
          <p:cNvPicPr>
            <a:picLocks noChangeAspect="1"/>
          </p:cNvPicPr>
          <p:nvPr/>
        </p:nvPicPr>
        <p:blipFill rotWithShape="1">
          <a:blip r:embed="rId3"/>
          <a:srcRect t="15730"/>
          <a:stretch/>
        </p:blipFill>
        <p:spPr>
          <a:xfrm>
            <a:off x="0" y="-46172"/>
            <a:ext cx="12191980" cy="6904172"/>
          </a:xfrm>
          <a:prstGeom prst="rect">
            <a:avLst/>
          </a:prstGeom>
          <a:effectLst>
            <a:outerShdw blurRad="25400" dir="17880000">
              <a:srgbClr val="000000">
                <a:alpha val="46000"/>
              </a:srgbClr>
            </a:outerShdw>
          </a:effectLst>
        </p:spPr>
      </p:pic>
      <p:sp>
        <p:nvSpPr>
          <p:cNvPr id="9" name="TextBox 8">
            <a:extLst>
              <a:ext uri="{FF2B5EF4-FFF2-40B4-BE49-F238E27FC236}">
                <a16:creationId xmlns:a16="http://schemas.microsoft.com/office/drawing/2014/main" id="{EBC4A6A5-06BA-4CED-BD9D-ED39B673E8E1}"/>
              </a:ext>
            </a:extLst>
          </p:cNvPr>
          <p:cNvSpPr txBox="1"/>
          <p:nvPr/>
        </p:nvSpPr>
        <p:spPr>
          <a:xfrm>
            <a:off x="535709" y="502012"/>
            <a:ext cx="11277599" cy="5853975"/>
          </a:xfrm>
          <a:prstGeom prst="rect">
            <a:avLst/>
          </a:prstGeom>
          <a:noFill/>
        </p:spPr>
        <p:txBody>
          <a:bodyPr wrap="square">
            <a:spAutoFit/>
          </a:bodyPr>
          <a:lstStyle/>
          <a:p>
            <a:pPr marL="0" marR="0">
              <a:lnSpc>
                <a:spcPts val="2250"/>
              </a:lnSpc>
              <a:spcBef>
                <a:spcPts val="0"/>
              </a:spcBef>
              <a:spcAft>
                <a:spcPts val="1950"/>
              </a:spcAft>
            </a:pPr>
            <a:r>
              <a:rPr lang="en-US" sz="3600" dirty="0">
                <a:solidFill>
                  <a:srgbClr val="222222"/>
                </a:solidFill>
                <a:effectLst/>
                <a:latin typeface="Calibri" panose="020F0502020204030204" pitchFamily="34" charset="0"/>
                <a:ea typeface="Times New Roman" panose="02020603050405020304" pitchFamily="18" charset="0"/>
              </a:rPr>
              <a:t>Thank you</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1950"/>
              </a:spcAft>
            </a:pPr>
            <a:r>
              <a:rPr lang="en-US" sz="3600" dirty="0">
                <a:solidFill>
                  <a:srgbClr val="222222"/>
                </a:solidFill>
                <a:effectLst/>
                <a:latin typeface="Calibri" panose="020F0502020204030204" pitchFamily="34" charset="0"/>
                <a:ea typeface="Times New Roman" panose="02020603050405020304" pitchFamily="18" charset="0"/>
              </a:rPr>
              <a:t>Barbara Sheridan - </a:t>
            </a:r>
            <a:r>
              <a:rPr lang="en-US" sz="3600" dirty="0">
                <a:solidFill>
                  <a:srgbClr val="222222"/>
                </a:solidFill>
                <a:latin typeface="Calibri" panose="020F0502020204030204" pitchFamily="34" charset="0"/>
                <a:ea typeface="Times New Roman" panose="02020603050405020304" pitchFamily="18" charset="0"/>
              </a:rPr>
              <a:t>P</a:t>
            </a:r>
            <a:r>
              <a:rPr lang="en-US" sz="3600" dirty="0">
                <a:solidFill>
                  <a:srgbClr val="222222"/>
                </a:solidFill>
                <a:effectLst/>
                <a:latin typeface="Calibri" panose="020F0502020204030204" pitchFamily="34" charset="0"/>
                <a:ea typeface="Times New Roman" panose="02020603050405020304" pitchFamily="18" charset="0"/>
              </a:rPr>
              <a:t>lanner</a:t>
            </a:r>
          </a:p>
          <a:p>
            <a:pPr marL="0" marR="0">
              <a:spcBef>
                <a:spcPts val="0"/>
              </a:spcBef>
              <a:spcAft>
                <a:spcPts val="1950"/>
              </a:spcAft>
            </a:pPr>
            <a:r>
              <a:rPr lang="en-US" sz="3600" dirty="0">
                <a:solidFill>
                  <a:srgbClr val="222222"/>
                </a:solidFill>
                <a:latin typeface="Calibri" panose="020F0502020204030204" pitchFamily="34" charset="0"/>
                <a:ea typeface="Times New Roman" panose="02020603050405020304" pitchFamily="18" charset="0"/>
              </a:rPr>
              <a:t>Montana Department of Transportation</a:t>
            </a:r>
          </a:p>
          <a:p>
            <a:pPr marL="0" marR="0">
              <a:lnSpc>
                <a:spcPts val="2250"/>
              </a:lnSpc>
              <a:spcBef>
                <a:spcPts val="0"/>
              </a:spcBef>
              <a:spcAft>
                <a:spcPts val="1950"/>
              </a:spcAft>
            </a:pPr>
            <a:r>
              <a:rPr lang="en-US" sz="3600" dirty="0">
                <a:solidFill>
                  <a:srgbClr val="222222"/>
                </a:solidFill>
                <a:effectLst/>
                <a:latin typeface="Calibri" panose="020F0502020204030204" pitchFamily="34" charset="0"/>
                <a:ea typeface="Times New Roman" panose="02020603050405020304" pitchFamily="18" charset="0"/>
              </a:rPr>
              <a:t>Rail, Transit &amp; Planning Division</a:t>
            </a:r>
          </a:p>
          <a:p>
            <a:pPr marL="0" marR="0">
              <a:lnSpc>
                <a:spcPts val="2250"/>
              </a:lnSpc>
              <a:spcBef>
                <a:spcPts val="0"/>
              </a:spcBef>
              <a:spcAft>
                <a:spcPts val="1950"/>
              </a:spcAft>
            </a:pPr>
            <a:endParaRPr lang="en-US" dirty="0">
              <a:solidFill>
                <a:srgbClr val="222222"/>
              </a:solidFill>
              <a:latin typeface="Calibri" panose="020F0502020204030204" pitchFamily="34" charset="0"/>
              <a:ea typeface="Times New Roman" panose="02020603050405020304" pitchFamily="18" charset="0"/>
            </a:endParaRPr>
          </a:p>
          <a:p>
            <a:pPr marL="0" marR="0">
              <a:lnSpc>
                <a:spcPts val="2250"/>
              </a:lnSpc>
              <a:spcBef>
                <a:spcPts val="0"/>
              </a:spcBef>
              <a:spcAft>
                <a:spcPts val="1950"/>
              </a:spcAft>
            </a:pPr>
            <a:endParaRPr lang="en-US" sz="1600" dirty="0">
              <a:effectLst/>
              <a:latin typeface="Times New Roman" panose="02020603050405020304" pitchFamily="18" charset="0"/>
              <a:ea typeface="Times New Roman" panose="02020603050405020304" pitchFamily="18" charset="0"/>
            </a:endParaRPr>
          </a:p>
          <a:p>
            <a:pPr marL="0" marR="0">
              <a:lnSpc>
                <a:spcPts val="2250"/>
              </a:lnSpc>
              <a:spcBef>
                <a:spcPts val="0"/>
              </a:spcBef>
              <a:spcAft>
                <a:spcPts val="1950"/>
              </a:spcAft>
            </a:pPr>
            <a:r>
              <a:rPr lang="en-US" sz="2000" dirty="0">
                <a:solidFill>
                  <a:srgbClr val="222222"/>
                </a:solidFill>
                <a:effectLst/>
                <a:latin typeface="Calibri" panose="020F0502020204030204" pitchFamily="34" charset="0"/>
                <a:ea typeface="Times New Roman" panose="02020603050405020304" pitchFamily="18" charset="0"/>
              </a:rPr>
              <a:t>Resources:</a:t>
            </a:r>
            <a:endParaRPr lang="en-US" sz="2000" dirty="0">
              <a:effectLst/>
              <a:latin typeface="Times New Roman" panose="02020603050405020304" pitchFamily="18" charset="0"/>
              <a:ea typeface="Times New Roman" panose="02020603050405020304" pitchFamily="18" charset="0"/>
            </a:endParaRPr>
          </a:p>
          <a:p>
            <a:pPr marL="0" marR="0">
              <a:lnSpc>
                <a:spcPts val="2250"/>
              </a:lnSpc>
              <a:spcBef>
                <a:spcPts val="0"/>
              </a:spcBef>
              <a:spcAft>
                <a:spcPts val="1950"/>
              </a:spcAft>
            </a:pPr>
            <a:r>
              <a:rPr lang="en-US" sz="2000" dirty="0">
                <a:solidFill>
                  <a:srgbClr val="222222"/>
                </a:solidFill>
                <a:effectLst/>
                <a:latin typeface="Calibri" panose="020F0502020204030204" pitchFamily="34" charset="0"/>
                <a:ea typeface="Times New Roman" panose="02020603050405020304" pitchFamily="18" charset="0"/>
              </a:rPr>
              <a:t>Redstrom Scientific.com</a:t>
            </a:r>
            <a:endParaRPr lang="en-US" sz="2000" dirty="0">
              <a:effectLst/>
              <a:latin typeface="Times New Roman" panose="02020603050405020304" pitchFamily="18" charset="0"/>
              <a:ea typeface="Times New Roman" panose="02020603050405020304" pitchFamily="18" charset="0"/>
            </a:endParaRPr>
          </a:p>
          <a:p>
            <a:pPr marL="0" marR="0">
              <a:lnSpc>
                <a:spcPts val="2250"/>
              </a:lnSpc>
              <a:spcBef>
                <a:spcPts val="0"/>
              </a:spcBef>
              <a:spcAft>
                <a:spcPts val="1950"/>
              </a:spcAft>
            </a:pPr>
            <a:r>
              <a:rPr lang="en-US" sz="2000" dirty="0">
                <a:solidFill>
                  <a:srgbClr val="222222"/>
                </a:solidFill>
                <a:effectLst/>
                <a:latin typeface="Calibri" panose="020F0502020204030204" pitchFamily="34" charset="0"/>
                <a:ea typeface="Times New Roman" panose="02020603050405020304" pitchFamily="18" charset="0"/>
              </a:rPr>
              <a:t>Kratomnews.org/kratom-drug-test</a:t>
            </a:r>
            <a:endParaRPr lang="en-US" sz="2000" dirty="0">
              <a:effectLst/>
              <a:latin typeface="Times New Roman" panose="02020603050405020304" pitchFamily="18" charset="0"/>
              <a:ea typeface="Times New Roman" panose="02020603050405020304" pitchFamily="18" charset="0"/>
            </a:endParaRPr>
          </a:p>
          <a:p>
            <a:pPr marL="0" marR="0">
              <a:lnSpc>
                <a:spcPts val="2250"/>
              </a:lnSpc>
              <a:spcBef>
                <a:spcPts val="0"/>
              </a:spcBef>
              <a:spcAft>
                <a:spcPts val="1950"/>
              </a:spcAft>
            </a:pPr>
            <a:r>
              <a:rPr lang="en-US" sz="2000" dirty="0">
                <a:solidFill>
                  <a:srgbClr val="222222"/>
                </a:solidFill>
                <a:effectLst/>
                <a:latin typeface="Calibri" panose="020F0502020204030204" pitchFamily="34" charset="0"/>
                <a:ea typeface="Times New Roman" panose="02020603050405020304" pitchFamily="18" charset="0"/>
              </a:rPr>
              <a:t>Botanical Queen – Helena MT.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679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Worn concrete wall texture background with paint partly faded  in blackwhite">
            <a:extLst>
              <a:ext uri="{FF2B5EF4-FFF2-40B4-BE49-F238E27FC236}">
                <a16:creationId xmlns:a16="http://schemas.microsoft.com/office/drawing/2014/main" id="{0AC3083A-B3D2-4165-B3B8-99FB574ABE4A}"/>
              </a:ext>
            </a:extLst>
          </p:cNvPr>
          <p:cNvPicPr>
            <a:picLocks noGrp="1" noChangeAspect="1"/>
          </p:cNvPicPr>
          <p:nvPr>
            <p:ph idx="1"/>
          </p:nvPr>
        </p:nvPicPr>
        <p:blipFill rotWithShape="1">
          <a:blip r:embed="rId3"/>
          <a:srcRect t="4979" b="10751"/>
          <a:stretch/>
        </p:blipFill>
        <p:spPr>
          <a:xfrm>
            <a:off x="0" y="10"/>
            <a:ext cx="12191980" cy="6857990"/>
          </a:xfrm>
          <a:prstGeom prst="rect">
            <a:avLst/>
          </a:prstGeom>
        </p:spPr>
      </p:pic>
      <p:pic>
        <p:nvPicPr>
          <p:cNvPr id="7" name="Content Placeholder 4" descr="Worn concrete wall texture background with paint partly faded  in blackwhite">
            <a:extLst>
              <a:ext uri="{FF2B5EF4-FFF2-40B4-BE49-F238E27FC236}">
                <a16:creationId xmlns:a16="http://schemas.microsoft.com/office/drawing/2014/main" id="{24197CBC-1993-4A53-B6CD-6070D33E9064}"/>
              </a:ext>
            </a:extLst>
          </p:cNvPr>
          <p:cNvPicPr>
            <a:picLocks noChangeAspect="1"/>
          </p:cNvPicPr>
          <p:nvPr/>
        </p:nvPicPr>
        <p:blipFill rotWithShape="1">
          <a:blip r:embed="rId3"/>
          <a:srcRect t="4979" b="10751"/>
          <a:stretch/>
        </p:blipFill>
        <p:spPr>
          <a:xfrm>
            <a:off x="20" y="0"/>
            <a:ext cx="12191980" cy="7065818"/>
          </a:xfrm>
          <a:prstGeom prst="rect">
            <a:avLst/>
          </a:prstGeom>
          <a:effectLst>
            <a:outerShdw blurRad="25400" dir="17880000">
              <a:srgbClr val="000000">
                <a:alpha val="46000"/>
              </a:srgbClr>
            </a:outerShdw>
          </a:effectLst>
        </p:spPr>
      </p:pic>
      <p:sp>
        <p:nvSpPr>
          <p:cNvPr id="12" name="TextBox 11">
            <a:extLst>
              <a:ext uri="{FF2B5EF4-FFF2-40B4-BE49-F238E27FC236}">
                <a16:creationId xmlns:a16="http://schemas.microsoft.com/office/drawing/2014/main" id="{CFEE5267-9B34-47E4-B299-6C88670AD8FF}"/>
              </a:ext>
            </a:extLst>
          </p:cNvPr>
          <p:cNvSpPr txBox="1"/>
          <p:nvPr/>
        </p:nvSpPr>
        <p:spPr>
          <a:xfrm>
            <a:off x="209006" y="222069"/>
            <a:ext cx="8997747" cy="4509761"/>
          </a:xfrm>
          <a:prstGeom prst="rect">
            <a:avLst/>
          </a:prstGeom>
          <a:noFill/>
        </p:spPr>
        <p:txBody>
          <a:bodyPr wrap="square">
            <a:spAutoFit/>
          </a:bodyPr>
          <a:lstStyle/>
          <a:p>
            <a:pPr marL="0" marR="0">
              <a:lnSpc>
                <a:spcPct val="107000"/>
              </a:lnSpc>
              <a:spcBef>
                <a:spcPts val="0"/>
              </a:spcBef>
              <a:spcAft>
                <a:spcPts val="800"/>
              </a:spcAft>
            </a:pPr>
            <a:r>
              <a:rPr lang="en-US" sz="44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White</a:t>
            </a:r>
            <a:endPar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Maeng Da - Energy and focus</a:t>
            </a:r>
          </a:p>
          <a:p>
            <a:pPr marL="342900" marR="0" lvl="0" indent="-342900">
              <a:lnSpc>
                <a:spcPct val="107000"/>
              </a:lnSpc>
              <a:spcBef>
                <a:spcPts val="0"/>
              </a:spcBef>
              <a:spcAft>
                <a:spcPts val="0"/>
              </a:spcAft>
              <a:buFont typeface="Symbol" panose="05050102010706020507" pitchFamily="18" charset="2"/>
              <a:buChar char=""/>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Borneo – High stimulant, mood enhancer </a:t>
            </a:r>
          </a:p>
          <a:p>
            <a:pPr marL="342900" marR="0" lvl="0" indent="-342900">
              <a:lnSpc>
                <a:spcPct val="107000"/>
              </a:lnSpc>
              <a:spcBef>
                <a:spcPts val="0"/>
              </a:spcBef>
              <a:spcAft>
                <a:spcPts val="800"/>
              </a:spcAft>
              <a:buFont typeface="Symbol" panose="05050102010706020507" pitchFamily="18" charset="2"/>
              <a:buChar char=""/>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Thai - High stimulant, mood enhancer </a:t>
            </a:r>
          </a:p>
        </p:txBody>
      </p:sp>
    </p:spTree>
    <p:extLst>
      <p:ext uri="{BB962C8B-B14F-4D97-AF65-F5344CB8AC3E}">
        <p14:creationId xmlns:p14="http://schemas.microsoft.com/office/powerpoint/2010/main" val="391693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Close-up of water droplet on a leaf">
            <a:extLst>
              <a:ext uri="{FF2B5EF4-FFF2-40B4-BE49-F238E27FC236}">
                <a16:creationId xmlns:a16="http://schemas.microsoft.com/office/drawing/2014/main" id="{3D32064A-C54F-4462-A4EF-B81E841B13B7}"/>
              </a:ext>
            </a:extLst>
          </p:cNvPr>
          <p:cNvPicPr>
            <a:picLocks noGrp="1" noChangeAspect="1"/>
          </p:cNvPicPr>
          <p:nvPr>
            <p:ph idx="1"/>
          </p:nvPr>
        </p:nvPicPr>
        <p:blipFill rotWithShape="1">
          <a:blip r:embed="rId3"/>
          <a:srcRect/>
          <a:stretch/>
        </p:blipFill>
        <p:spPr>
          <a:xfrm>
            <a:off x="20" y="0"/>
            <a:ext cx="12191980" cy="6857990"/>
          </a:xfrm>
          <a:prstGeom prst="rect">
            <a:avLst/>
          </a:prstGeom>
        </p:spPr>
      </p:pic>
      <p:sp>
        <p:nvSpPr>
          <p:cNvPr id="8" name="TextBox 7">
            <a:extLst>
              <a:ext uri="{FF2B5EF4-FFF2-40B4-BE49-F238E27FC236}">
                <a16:creationId xmlns:a16="http://schemas.microsoft.com/office/drawing/2014/main" id="{ACA55950-5105-4569-9261-7E395CA3D60C}"/>
              </a:ext>
            </a:extLst>
          </p:cNvPr>
          <p:cNvSpPr txBox="1"/>
          <p:nvPr/>
        </p:nvSpPr>
        <p:spPr>
          <a:xfrm>
            <a:off x="261257" y="261257"/>
            <a:ext cx="8945496" cy="6683240"/>
          </a:xfrm>
          <a:prstGeom prst="rect">
            <a:avLst/>
          </a:prstGeom>
          <a:noFill/>
        </p:spPr>
        <p:txBody>
          <a:bodyPr wrap="square">
            <a:spAutoFit/>
          </a:bodyPr>
          <a:lstStyle/>
          <a:p>
            <a:pPr marL="0" marR="0">
              <a:lnSpc>
                <a:spcPct val="107000"/>
              </a:lnSpc>
              <a:spcBef>
                <a:spcPts val="0"/>
              </a:spcBef>
              <a:spcAft>
                <a:spcPts val="800"/>
              </a:spcAft>
            </a:pPr>
            <a:r>
              <a:rPr lang="en-US" sz="44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Green</a:t>
            </a:r>
            <a:endPar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Maeng Da – Balance of pain relief and energy</a:t>
            </a:r>
          </a:p>
          <a:p>
            <a:pPr marL="342900" marR="0" lvl="0" indent="-342900">
              <a:lnSpc>
                <a:spcPct val="107000"/>
              </a:lnSpc>
              <a:spcBef>
                <a:spcPts val="0"/>
              </a:spcBef>
              <a:spcAft>
                <a:spcPts val="0"/>
              </a:spcAft>
              <a:buFont typeface="Symbol" panose="05050102010706020507" pitchFamily="18" charset="2"/>
              <a:buChar char=""/>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Borneo – High pain-relieving effect and euphoria</a:t>
            </a:r>
          </a:p>
          <a:p>
            <a:pPr marL="342900" marR="0" lvl="0" indent="-342900">
              <a:lnSpc>
                <a:spcPct val="107000"/>
              </a:lnSpc>
              <a:spcBef>
                <a:spcPts val="0"/>
              </a:spcBef>
              <a:spcAft>
                <a:spcPts val="0"/>
              </a:spcAft>
              <a:buFont typeface="Symbol" panose="05050102010706020507" pitchFamily="18" charset="2"/>
              <a:buChar char=""/>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Bali – Balanced effect between stimulant, euphoric, pain relief</a:t>
            </a:r>
          </a:p>
          <a:p>
            <a:pPr marL="342900" marR="0" lvl="0" indent="-342900">
              <a:lnSpc>
                <a:spcPct val="107000"/>
              </a:lnSpc>
              <a:spcBef>
                <a:spcPts val="0"/>
              </a:spcBef>
              <a:spcAft>
                <a:spcPts val="800"/>
              </a:spcAft>
              <a:buFont typeface="Symbol" panose="05050102010706020507" pitchFamily="18" charset="2"/>
              <a:buChar char=""/>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Super Green Malay – Highly potent stimulant effect</a:t>
            </a:r>
          </a:p>
        </p:txBody>
      </p:sp>
    </p:spTree>
    <p:extLst>
      <p:ext uri="{BB962C8B-B14F-4D97-AF65-F5344CB8AC3E}">
        <p14:creationId xmlns:p14="http://schemas.microsoft.com/office/powerpoint/2010/main" val="408391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bstract background red ribbon">
            <a:extLst>
              <a:ext uri="{FF2B5EF4-FFF2-40B4-BE49-F238E27FC236}">
                <a16:creationId xmlns:a16="http://schemas.microsoft.com/office/drawing/2014/main" id="{941ACB07-05DA-467C-8485-E1BA2AB38DED}"/>
              </a:ext>
            </a:extLst>
          </p:cNvPr>
          <p:cNvPicPr>
            <a:picLocks noGrp="1" noChangeAspect="1"/>
          </p:cNvPicPr>
          <p:nvPr>
            <p:ph idx="1"/>
          </p:nvPr>
        </p:nvPicPr>
        <p:blipFill rotWithShape="1">
          <a:blip r:embed="rId2"/>
          <a:srcRect t="14750" b="6578"/>
          <a:stretch/>
        </p:blipFill>
        <p:spPr>
          <a:xfrm>
            <a:off x="20" y="10"/>
            <a:ext cx="12191980" cy="6857990"/>
          </a:xfrm>
          <a:prstGeom prst="rect">
            <a:avLst/>
          </a:prstGeom>
        </p:spPr>
      </p:pic>
      <p:sp>
        <p:nvSpPr>
          <p:cNvPr id="7" name="TextBox 6">
            <a:extLst>
              <a:ext uri="{FF2B5EF4-FFF2-40B4-BE49-F238E27FC236}">
                <a16:creationId xmlns:a16="http://schemas.microsoft.com/office/drawing/2014/main" id="{7EE364D3-236B-4595-A697-BD5A84A0C5C4}"/>
              </a:ext>
            </a:extLst>
          </p:cNvPr>
          <p:cNvSpPr txBox="1"/>
          <p:nvPr/>
        </p:nvSpPr>
        <p:spPr>
          <a:xfrm>
            <a:off x="300446" y="248195"/>
            <a:ext cx="8964385" cy="4509761"/>
          </a:xfrm>
          <a:prstGeom prst="rect">
            <a:avLst/>
          </a:prstGeom>
          <a:noFill/>
        </p:spPr>
        <p:txBody>
          <a:bodyPr wrap="square">
            <a:spAutoFit/>
          </a:bodyPr>
          <a:lstStyle/>
          <a:p>
            <a:pPr marL="0" marR="0">
              <a:lnSpc>
                <a:spcPct val="107000"/>
              </a:lnSpc>
              <a:spcBef>
                <a:spcPts val="0"/>
              </a:spcBef>
              <a:spcAft>
                <a:spcPts val="800"/>
              </a:spcAft>
            </a:pPr>
            <a:r>
              <a:rPr lang="en-US" sz="4400" u="sng" dirty="0">
                <a:effectLst/>
                <a:latin typeface="Calibri" panose="020F0502020204030204" pitchFamily="34" charset="0"/>
                <a:ea typeface="Calibri" panose="020F0502020204030204" pitchFamily="34" charset="0"/>
                <a:cs typeface="Times New Roman" panose="02020603050405020304" pitchFamily="18" charset="0"/>
              </a:rPr>
              <a:t>Red</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Malay – Strongest pain relief, good for sleep</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Maeng Da – Pain relief, low stimulant</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Thai – Low stimulant, high pain relief</a:t>
            </a:r>
          </a:p>
          <a:p>
            <a:pPr marL="342900" marR="0" lvl="0" indent="-342900">
              <a:lnSpc>
                <a:spcPct val="107000"/>
              </a:lnSpc>
              <a:spcBef>
                <a:spcPts val="0"/>
              </a:spcBef>
              <a:spcAft>
                <a:spcPts val="80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Bali – Good for sleep, high pain relief</a:t>
            </a:r>
          </a:p>
        </p:txBody>
      </p:sp>
    </p:spTree>
    <p:extLst>
      <p:ext uri="{BB962C8B-B14F-4D97-AF65-F5344CB8AC3E}">
        <p14:creationId xmlns:p14="http://schemas.microsoft.com/office/powerpoint/2010/main" val="197683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Yellow textile waving in the wind">
            <a:extLst>
              <a:ext uri="{FF2B5EF4-FFF2-40B4-BE49-F238E27FC236}">
                <a16:creationId xmlns:a16="http://schemas.microsoft.com/office/drawing/2014/main" id="{93545C8C-D128-4E6D-A82A-0A619C8DD721}"/>
              </a:ext>
            </a:extLst>
          </p:cNvPr>
          <p:cNvPicPr>
            <a:picLocks noGrp="1" noChangeAspect="1"/>
          </p:cNvPicPr>
          <p:nvPr>
            <p:ph idx="1"/>
          </p:nvPr>
        </p:nvPicPr>
        <p:blipFill rotWithShape="1">
          <a:blip r:embed="rId3"/>
          <a:srcRect b="15730"/>
          <a:stretch/>
        </p:blipFill>
        <p:spPr>
          <a:xfrm>
            <a:off x="20" y="10"/>
            <a:ext cx="12191980" cy="6857990"/>
          </a:xfrm>
          <a:prstGeom prst="rect">
            <a:avLst/>
          </a:prstGeom>
        </p:spPr>
      </p:pic>
      <p:pic>
        <p:nvPicPr>
          <p:cNvPr id="7" name="Content Placeholder 4" descr="Yellow textile waving in the wind">
            <a:extLst>
              <a:ext uri="{FF2B5EF4-FFF2-40B4-BE49-F238E27FC236}">
                <a16:creationId xmlns:a16="http://schemas.microsoft.com/office/drawing/2014/main" id="{DCF287CE-E4A9-4BE3-A520-30A2762E1933}"/>
              </a:ext>
            </a:extLst>
          </p:cNvPr>
          <p:cNvPicPr>
            <a:picLocks noChangeAspect="1"/>
          </p:cNvPicPr>
          <p:nvPr/>
        </p:nvPicPr>
        <p:blipFill rotWithShape="1">
          <a:blip r:embed="rId3"/>
          <a:srcRect b="15730"/>
          <a:stretch/>
        </p:blipFill>
        <p:spPr>
          <a:xfrm>
            <a:off x="20" y="10"/>
            <a:ext cx="12191980" cy="6857990"/>
          </a:xfrm>
          <a:prstGeom prst="rect">
            <a:avLst/>
          </a:prstGeom>
          <a:effectLst>
            <a:outerShdw blurRad="25400" dir="17880000">
              <a:srgbClr val="000000">
                <a:alpha val="46000"/>
              </a:srgbClr>
            </a:outerShdw>
          </a:effectLst>
        </p:spPr>
      </p:pic>
      <p:sp>
        <p:nvSpPr>
          <p:cNvPr id="9" name="TextBox 8">
            <a:extLst>
              <a:ext uri="{FF2B5EF4-FFF2-40B4-BE49-F238E27FC236}">
                <a16:creationId xmlns:a16="http://schemas.microsoft.com/office/drawing/2014/main" id="{AE129DE1-2820-4C03-BB63-DEC3103274C1}"/>
              </a:ext>
            </a:extLst>
          </p:cNvPr>
          <p:cNvSpPr txBox="1"/>
          <p:nvPr/>
        </p:nvSpPr>
        <p:spPr>
          <a:xfrm>
            <a:off x="431074" y="235131"/>
            <a:ext cx="8925197" cy="5107104"/>
          </a:xfrm>
          <a:prstGeom prst="rect">
            <a:avLst/>
          </a:prstGeom>
          <a:noFill/>
        </p:spPr>
        <p:txBody>
          <a:bodyPr wrap="square">
            <a:spAutoFit/>
          </a:bodyPr>
          <a:lstStyle/>
          <a:p>
            <a:pPr marL="0" marR="0">
              <a:lnSpc>
                <a:spcPct val="107000"/>
              </a:lnSpc>
              <a:spcBef>
                <a:spcPts val="0"/>
              </a:spcBef>
              <a:spcAft>
                <a:spcPts val="800"/>
              </a:spcAft>
            </a:pPr>
            <a:r>
              <a:rPr lang="en-US" sz="4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Super Indo</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Moderate pain relief, high stimulant </a:t>
            </a:r>
          </a:p>
          <a:p>
            <a:pPr marL="0" marR="0">
              <a:lnSpc>
                <a:spcPct val="107000"/>
              </a:lnSpc>
              <a:spcBef>
                <a:spcPts val="0"/>
              </a:spcBef>
              <a:spcAft>
                <a:spcPts val="800"/>
              </a:spcAft>
            </a:pPr>
            <a:r>
              <a:rPr lang="en-US" sz="4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Gold Bali</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High pain relief, moderate stimulant </a:t>
            </a:r>
          </a:p>
        </p:txBody>
      </p:sp>
    </p:spTree>
    <p:extLst>
      <p:ext uri="{BB962C8B-B14F-4D97-AF65-F5344CB8AC3E}">
        <p14:creationId xmlns:p14="http://schemas.microsoft.com/office/powerpoint/2010/main" val="198141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Tire stacked in pattern">
            <a:extLst>
              <a:ext uri="{FF2B5EF4-FFF2-40B4-BE49-F238E27FC236}">
                <a16:creationId xmlns:a16="http://schemas.microsoft.com/office/drawing/2014/main" id="{402A901D-303F-41CE-8AAC-527188407ADD}"/>
              </a:ext>
            </a:extLst>
          </p:cNvPr>
          <p:cNvPicPr>
            <a:picLocks noGrp="1" noChangeAspect="1"/>
          </p:cNvPicPr>
          <p:nvPr>
            <p:ph idx="1"/>
          </p:nvPr>
        </p:nvPicPr>
        <p:blipFill rotWithShape="1">
          <a:blip r:embed="rId3"/>
          <a:srcRect t="15730"/>
          <a:stretch/>
        </p:blipFill>
        <p:spPr>
          <a:xfrm>
            <a:off x="20" y="10"/>
            <a:ext cx="12191980" cy="6857990"/>
          </a:xfrm>
          <a:prstGeom prst="rect">
            <a:avLst/>
          </a:prstGeom>
        </p:spPr>
      </p:pic>
      <p:sp>
        <p:nvSpPr>
          <p:cNvPr id="7" name="TextBox 6">
            <a:extLst>
              <a:ext uri="{FF2B5EF4-FFF2-40B4-BE49-F238E27FC236}">
                <a16:creationId xmlns:a16="http://schemas.microsoft.com/office/drawing/2014/main" id="{3CDC938E-BC14-445C-92E8-D7FBD04D1B45}"/>
              </a:ext>
            </a:extLst>
          </p:cNvPr>
          <p:cNvSpPr txBox="1"/>
          <p:nvPr/>
        </p:nvSpPr>
        <p:spPr>
          <a:xfrm>
            <a:off x="404949" y="378824"/>
            <a:ext cx="11403874" cy="6163931"/>
          </a:xfrm>
          <a:prstGeom prst="rect">
            <a:avLst/>
          </a:prstGeom>
          <a:noFill/>
        </p:spPr>
        <p:txBody>
          <a:bodyPr wrap="square">
            <a:spAutoFit/>
          </a:bodyPr>
          <a:lstStyle/>
          <a:p>
            <a:pPr marL="0" marR="0">
              <a:lnSpc>
                <a:spcPct val="107000"/>
              </a:lnSpc>
              <a:spcBef>
                <a:spcPts val="0"/>
              </a:spcBef>
              <a:spcAft>
                <a:spcPts val="800"/>
              </a:spcAft>
            </a:pPr>
            <a:r>
              <a:rPr lang="en-US" sz="4400" u="sng" dirty="0">
                <a:effectLst/>
                <a:latin typeface="Calibri" panose="020F0502020204030204" pitchFamily="34" charset="0"/>
                <a:ea typeface="Calibri" panose="020F0502020204030204" pitchFamily="34" charset="0"/>
                <a:cs typeface="Times New Roman" panose="02020603050405020304" pitchFamily="18" charset="0"/>
              </a:rPr>
              <a:t>Capsules 1 capsule is approx. 1 gram</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First time users 4 to 5 grams</a:t>
            </a:r>
          </a:p>
          <a:p>
            <a:pPr marL="342900" marR="0" lvl="0" indent="-342900">
              <a:lnSpc>
                <a:spcPct val="107000"/>
              </a:lnSpc>
              <a:spcBef>
                <a:spcPts val="0"/>
              </a:spcBef>
              <a:spcAft>
                <a:spcPts val="80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High tolerance to pain medication 6 to 7 grams</a:t>
            </a:r>
          </a:p>
          <a:p>
            <a:pPr marL="0" marR="0">
              <a:lnSpc>
                <a:spcPct val="107000"/>
              </a:lnSpc>
              <a:spcBef>
                <a:spcPts val="0"/>
              </a:spcBef>
              <a:spcAft>
                <a:spcPts val="800"/>
              </a:spcAft>
            </a:pPr>
            <a:r>
              <a:rPr lang="en-US" sz="4400" u="sng" dirty="0">
                <a:effectLst/>
                <a:latin typeface="Calibri" panose="020F0502020204030204" pitchFamily="34" charset="0"/>
                <a:ea typeface="Calibri" panose="020F0502020204030204" pitchFamily="34" charset="0"/>
                <a:cs typeface="Times New Roman" panose="02020603050405020304" pitchFamily="18" charset="0"/>
              </a:rPr>
              <a:t>Powders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½ tsp is approx. 1 gram - dependent on packed powder</a:t>
            </a:r>
          </a:p>
          <a:p>
            <a:pPr marL="342900" marR="0" lvl="0" indent="-342900">
              <a:lnSpc>
                <a:spcPct val="107000"/>
              </a:lnSpc>
              <a:spcBef>
                <a:spcPts val="0"/>
              </a:spcBef>
              <a:spcAft>
                <a:spcPts val="80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1 tsp is approx. 2 grams - dependent on packed powder</a:t>
            </a:r>
          </a:p>
        </p:txBody>
      </p:sp>
    </p:spTree>
    <p:extLst>
      <p:ext uri="{BB962C8B-B14F-4D97-AF65-F5344CB8AC3E}">
        <p14:creationId xmlns:p14="http://schemas.microsoft.com/office/powerpoint/2010/main" val="321969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Close-up of plant leaves">
            <a:extLst>
              <a:ext uri="{FF2B5EF4-FFF2-40B4-BE49-F238E27FC236}">
                <a16:creationId xmlns:a16="http://schemas.microsoft.com/office/drawing/2014/main" id="{18F80EA1-82D7-4404-971D-2F6E6A23AE7C}"/>
              </a:ext>
            </a:extLst>
          </p:cNvPr>
          <p:cNvPicPr>
            <a:picLocks noGrp="1" noChangeAspect="1"/>
          </p:cNvPicPr>
          <p:nvPr>
            <p:ph idx="1"/>
          </p:nvPr>
        </p:nvPicPr>
        <p:blipFill rotWithShape="1">
          <a:blip r:embed="rId3"/>
          <a:srcRect t="2138" b="13593"/>
          <a:stretch/>
        </p:blipFill>
        <p:spPr>
          <a:xfrm>
            <a:off x="20" y="10"/>
            <a:ext cx="12191980" cy="6857990"/>
          </a:xfrm>
          <a:prstGeom prst="rect">
            <a:avLst/>
          </a:prstGeom>
        </p:spPr>
      </p:pic>
      <p:sp>
        <p:nvSpPr>
          <p:cNvPr id="7" name="TextBox 6">
            <a:extLst>
              <a:ext uri="{FF2B5EF4-FFF2-40B4-BE49-F238E27FC236}">
                <a16:creationId xmlns:a16="http://schemas.microsoft.com/office/drawing/2014/main" id="{B57DB0CE-C097-4995-90DF-BC7BACA211A8}"/>
              </a:ext>
            </a:extLst>
          </p:cNvPr>
          <p:cNvSpPr txBox="1"/>
          <p:nvPr/>
        </p:nvSpPr>
        <p:spPr>
          <a:xfrm>
            <a:off x="352697" y="222069"/>
            <a:ext cx="11547566" cy="5861285"/>
          </a:xfrm>
          <a:prstGeom prst="rect">
            <a:avLst/>
          </a:prstGeom>
          <a:noFill/>
        </p:spPr>
        <p:txBody>
          <a:bodyPr wrap="square">
            <a:spAutoFit/>
          </a:bodyPr>
          <a:lstStyle/>
          <a:p>
            <a:pPr marL="0" marR="0">
              <a:lnSpc>
                <a:spcPct val="107000"/>
              </a:lnSpc>
              <a:spcBef>
                <a:spcPts val="0"/>
              </a:spcBef>
              <a:spcAft>
                <a:spcPts val="800"/>
              </a:spcAft>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Toss and Wash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Put dose in mouth and wash it down with water or beverage of choice</a:t>
            </a:r>
          </a:p>
          <a:p>
            <a:pPr marL="0" marR="0">
              <a:lnSpc>
                <a:spcPct val="107000"/>
              </a:lnSpc>
              <a:spcBef>
                <a:spcPts val="0"/>
              </a:spcBef>
              <a:spcAft>
                <a:spcPts val="800"/>
              </a:spcAft>
            </a:pPr>
            <a:r>
              <a:rPr lang="en-US" sz="28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Tea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Simmer 2 cups of water ¼ tsp lemon and Kratom dose for 15 to 30 mins, strain with cheese cloth or muslin bag add sweeteners if needed</a:t>
            </a:r>
          </a:p>
          <a:p>
            <a:pPr marL="0" marR="0">
              <a:lnSpc>
                <a:spcPct val="107000"/>
              </a:lnSpc>
              <a:spcBef>
                <a:spcPts val="0"/>
              </a:spcBef>
              <a:spcAft>
                <a:spcPts val="800"/>
              </a:spcAft>
            </a:pPr>
            <a:r>
              <a:rPr lang="en-US" sz="28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Parachute Method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Peel apart a square of toilet paper to make thin, place Kratom dose in center fold up corners and twist gently, place on the back of tongue swallow with water or beverage of choice.</a:t>
            </a:r>
          </a:p>
        </p:txBody>
      </p:sp>
    </p:spTree>
    <p:extLst>
      <p:ext uri="{BB962C8B-B14F-4D97-AF65-F5344CB8AC3E}">
        <p14:creationId xmlns:p14="http://schemas.microsoft.com/office/powerpoint/2010/main" val="320322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Blue texture background">
            <a:extLst>
              <a:ext uri="{FF2B5EF4-FFF2-40B4-BE49-F238E27FC236}">
                <a16:creationId xmlns:a16="http://schemas.microsoft.com/office/drawing/2014/main" id="{FCDFF49D-5B54-4C1D-881C-B01ADEC8662E}"/>
              </a:ext>
            </a:extLst>
          </p:cNvPr>
          <p:cNvPicPr>
            <a:picLocks noGrp="1" noChangeAspect="1"/>
          </p:cNvPicPr>
          <p:nvPr>
            <p:ph idx="1"/>
          </p:nvPr>
        </p:nvPicPr>
        <p:blipFill rotWithShape="1">
          <a:blip r:embed="rId3"/>
          <a:srcRect t="5095" b="10635"/>
          <a:stretch/>
        </p:blipFill>
        <p:spPr>
          <a:xfrm>
            <a:off x="-166235" y="269108"/>
            <a:ext cx="12191980" cy="6857990"/>
          </a:xfrm>
          <a:prstGeom prst="rect">
            <a:avLst/>
          </a:prstGeom>
        </p:spPr>
      </p:pic>
      <p:sp>
        <p:nvSpPr>
          <p:cNvPr id="10" name="TextBox 9">
            <a:extLst>
              <a:ext uri="{FF2B5EF4-FFF2-40B4-BE49-F238E27FC236}">
                <a16:creationId xmlns:a16="http://schemas.microsoft.com/office/drawing/2014/main" id="{6E7D81B7-3BF9-4D96-8027-20A8EA869B89}"/>
              </a:ext>
            </a:extLst>
          </p:cNvPr>
          <p:cNvSpPr txBox="1"/>
          <p:nvPr/>
        </p:nvSpPr>
        <p:spPr>
          <a:xfrm>
            <a:off x="1201783" y="485685"/>
            <a:ext cx="10293531" cy="6424836"/>
          </a:xfrm>
          <a:prstGeom prst="rect">
            <a:avLst/>
          </a:prstGeom>
          <a:noFill/>
        </p:spPr>
        <p:txBody>
          <a:bodyPr wrap="square">
            <a:spAutoFit/>
          </a:bodyPr>
          <a:lstStyle/>
          <a:p>
            <a:pPr marL="0" marR="0">
              <a:spcBef>
                <a:spcPts val="0"/>
              </a:spcBef>
              <a:spcAft>
                <a:spcPts val="525"/>
              </a:spcAft>
            </a:pPr>
            <a:r>
              <a:rPr lang="en-US" sz="3200" u="sng" kern="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Kratom Legality in the U.S. By State (2020 Updated)</a:t>
            </a:r>
            <a:r>
              <a:rPr lang="en-US" sz="32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Mitragyna Speciosa – a tree endemic to Southeast Asia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950"/>
              </a:spcAft>
            </a:pPr>
            <a:r>
              <a:rPr lang="en-US" sz="3200" dirty="0">
                <a:solidFill>
                  <a:srgbClr val="000000"/>
                </a:solidFill>
                <a:effectLst/>
                <a:latin typeface="Calibri" panose="020F0502020204030204" pitchFamily="34" charset="0"/>
                <a:ea typeface="Times New Roman" panose="02020603050405020304" pitchFamily="18" charset="0"/>
              </a:rPr>
              <a:t>The dry leaves of this tree </a:t>
            </a:r>
            <a:r>
              <a:rPr lang="en-US" sz="3200" dirty="0">
                <a:solidFill>
                  <a:srgbClr val="222222"/>
                </a:solidFill>
                <a:effectLst/>
                <a:latin typeface="Calibri" panose="020F0502020204030204" pitchFamily="34" charset="0"/>
                <a:ea typeface="Times New Roman" panose="02020603050405020304" pitchFamily="18" charset="0"/>
              </a:rPr>
              <a:t>contain alkaloids (Mitragynine and 7-hydroxymitragynine) that act on the Opiate brain receptors to produce effects like Opiates in nature.  The activity of these alkaloids on the Mu, Delta, and Kappa Opiate receptors result in stimulation, euphoria, and enhancement of cognitive skills.</a:t>
            </a:r>
            <a:endParaRPr lang="en-US" sz="3200" dirty="0">
              <a:effectLst/>
              <a:latin typeface="Times New Roman" panose="02020603050405020304" pitchFamily="18" charset="0"/>
              <a:ea typeface="Times New Roman" panose="02020603050405020304" pitchFamily="18" charset="0"/>
            </a:endParaRPr>
          </a:p>
          <a:p>
            <a:pPr marL="0" marR="0" algn="l">
              <a:spcBef>
                <a:spcPts val="0"/>
              </a:spcBef>
              <a:spcAft>
                <a:spcPts val="1950"/>
              </a:spcAft>
            </a:pPr>
            <a:r>
              <a:rPr lang="en-US" sz="3200" dirty="0">
                <a:solidFill>
                  <a:srgbClr val="222222"/>
                </a:solidFill>
                <a:effectLst/>
                <a:latin typeface="Calibri" panose="020F0502020204030204" pitchFamily="34" charset="0"/>
                <a:ea typeface="Times New Roman" panose="02020603050405020304" pitchFamily="18" charset="0"/>
              </a:rPr>
              <a:t>At higher doses, the same alkaloids produce analgesia and sedation. Kratom has shown efficacy for Opiate withdrawal, in the management of pain, anxiety, stress, and depression. It can decrease the use of Opiates and Antibiotics.</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238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Abstract defocused background">
            <a:extLst>
              <a:ext uri="{FF2B5EF4-FFF2-40B4-BE49-F238E27FC236}">
                <a16:creationId xmlns:a16="http://schemas.microsoft.com/office/drawing/2014/main" id="{255E618C-8D93-45E2-966C-68006A1983AE}"/>
              </a:ext>
            </a:extLst>
          </p:cNvPr>
          <p:cNvPicPr>
            <a:picLocks noGrp="1" noChangeAspect="1"/>
          </p:cNvPicPr>
          <p:nvPr>
            <p:ph idx="1"/>
          </p:nvPr>
        </p:nvPicPr>
        <p:blipFill rotWithShape="1">
          <a:blip r:embed="rId3"/>
          <a:srcRect r="1779" b="1"/>
          <a:stretch/>
        </p:blipFill>
        <p:spPr>
          <a:xfrm>
            <a:off x="20" y="10"/>
            <a:ext cx="12191980" cy="6857990"/>
          </a:xfrm>
          <a:prstGeom prst="rect">
            <a:avLst/>
          </a:prstGeom>
        </p:spPr>
      </p:pic>
      <p:sp>
        <p:nvSpPr>
          <p:cNvPr id="13" name="TextBox 12">
            <a:extLst>
              <a:ext uri="{FF2B5EF4-FFF2-40B4-BE49-F238E27FC236}">
                <a16:creationId xmlns:a16="http://schemas.microsoft.com/office/drawing/2014/main" id="{DBADBEAD-BD4F-4018-AB06-7472F78FE2EB}"/>
              </a:ext>
            </a:extLst>
          </p:cNvPr>
          <p:cNvSpPr txBox="1"/>
          <p:nvPr/>
        </p:nvSpPr>
        <p:spPr>
          <a:xfrm>
            <a:off x="204651" y="353645"/>
            <a:ext cx="11782697" cy="6504345"/>
          </a:xfrm>
          <a:prstGeom prst="rect">
            <a:avLst/>
          </a:prstGeom>
          <a:noFill/>
        </p:spPr>
        <p:txBody>
          <a:bodyPr wrap="square">
            <a:spAutoFit/>
          </a:bodyPr>
          <a:lstStyle/>
          <a:p>
            <a:pPr marL="0" marR="0">
              <a:spcBef>
                <a:spcPts val="0"/>
              </a:spcBef>
              <a:spcAft>
                <a:spcPts val="1950"/>
              </a:spcAft>
            </a:pPr>
            <a:r>
              <a:rPr lang="en-US" sz="4000" dirty="0">
                <a:solidFill>
                  <a:srgbClr val="222222"/>
                </a:solidFill>
                <a:effectLst/>
                <a:latin typeface="Calibri" panose="020F0502020204030204" pitchFamily="34" charset="0"/>
                <a:ea typeface="Times New Roman" panose="02020603050405020304" pitchFamily="18" charset="0"/>
              </a:rPr>
              <a:t>Kratom came into the notice of governmental agencies back in 2015 when some overdose cases were reported. The poison control cases noticed a rise in the use of Kratom and its addiction and this raised some serious concerns.</a:t>
            </a:r>
            <a:endParaRPr lang="en-US" sz="4000" dirty="0">
              <a:effectLst/>
              <a:latin typeface="Times New Roman" panose="02020603050405020304" pitchFamily="18" charset="0"/>
              <a:ea typeface="Times New Roman" panose="02020603050405020304" pitchFamily="18" charset="0"/>
            </a:endParaRPr>
          </a:p>
          <a:p>
            <a:pPr marL="0" marR="0">
              <a:spcBef>
                <a:spcPts val="0"/>
              </a:spcBef>
              <a:spcAft>
                <a:spcPts val="1950"/>
              </a:spcAft>
            </a:pPr>
            <a:r>
              <a:rPr lang="en-US" sz="4000" dirty="0">
                <a:solidFill>
                  <a:srgbClr val="222222"/>
                </a:solidFill>
                <a:effectLst/>
                <a:latin typeface="Calibri" panose="020F0502020204030204" pitchFamily="34" charset="0"/>
                <a:ea typeface="Times New Roman" panose="02020603050405020304" pitchFamily="18" charset="0"/>
              </a:rPr>
              <a:t>Though DEA has not labeled it yet as a scheduled substance - it became a drug of interest. </a:t>
            </a:r>
            <a:r>
              <a:rPr lang="en-US" sz="4000" strike="noStrike" dirty="0">
                <a:solidFill>
                  <a:srgbClr val="002060"/>
                </a:solidFill>
                <a:effectLst/>
                <a:latin typeface="Calibri" panose="020F0502020204030204" pitchFamily="34" charset="0"/>
                <a:ea typeface="Times New Roman" panose="02020603050405020304" pitchFamily="18" charset="0"/>
              </a:rPr>
              <a:t>The FDA</a:t>
            </a:r>
            <a:r>
              <a:rPr lang="en-US" sz="4000" dirty="0">
                <a:solidFill>
                  <a:srgbClr val="002060"/>
                </a:solidFill>
                <a:effectLst/>
                <a:latin typeface="Calibri" panose="020F0502020204030204" pitchFamily="34" charset="0"/>
                <a:ea typeface="Times New Roman" panose="02020603050405020304" pitchFamily="18" charset="0"/>
              </a:rPr>
              <a:t> </a:t>
            </a:r>
            <a:r>
              <a:rPr lang="en-US" sz="4000" dirty="0">
                <a:solidFill>
                  <a:srgbClr val="000000"/>
                </a:solidFill>
                <a:effectLst/>
                <a:latin typeface="Calibri" panose="020F0502020204030204" pitchFamily="34" charset="0"/>
                <a:ea typeface="Times New Roman" panose="02020603050405020304" pitchFamily="18" charset="0"/>
              </a:rPr>
              <a:t>did </a:t>
            </a:r>
            <a:r>
              <a:rPr lang="en-US" sz="4000" dirty="0">
                <a:solidFill>
                  <a:srgbClr val="222222"/>
                </a:solidFill>
                <a:effectLst/>
                <a:latin typeface="Calibri" panose="020F0502020204030204" pitchFamily="34" charset="0"/>
                <a:ea typeface="Times New Roman" panose="02020603050405020304" pitchFamily="18" charset="0"/>
              </a:rPr>
              <a:t>not ban it, and people continued to use it. In 2016, many more cases were reported, and the issue of the legality of Kratom was raised.</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8308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3CC670F-05B9-4BB7-BA2C-0DE5B5C1E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TotalTime>
  <Words>1181</Words>
  <Application>Microsoft Office PowerPoint</Application>
  <PresentationFormat>Widescreen</PresentationFormat>
  <Paragraphs>216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Goudy Old Style</vt:lpstr>
      <vt:lpstr>Symbol</vt:lpstr>
      <vt:lpstr>Times New Roman</vt:lpstr>
      <vt:lpstr>Wingdings 2</vt:lpstr>
      <vt:lpstr>SlateVTI</vt:lpstr>
      <vt:lpstr>Kratom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Kratom </dc:title>
  <dc:creator>Barbara Sheridan</dc:creator>
  <cp:lastModifiedBy>Barbara Sheridan</cp:lastModifiedBy>
  <cp:revision>24</cp:revision>
  <dcterms:created xsi:type="dcterms:W3CDTF">2020-09-21T21:48:28Z</dcterms:created>
  <dcterms:modified xsi:type="dcterms:W3CDTF">2020-09-22T21:54:20Z</dcterms:modified>
</cp:coreProperties>
</file>