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8" r:id="rId3"/>
    <p:sldId id="259" r:id="rId4"/>
    <p:sldId id="262" r:id="rId5"/>
    <p:sldId id="263" r:id="rId6"/>
    <p:sldId id="264" r:id="rId7"/>
    <p:sldId id="265" r:id="rId8"/>
    <p:sldId id="266" r:id="rId9"/>
    <p:sldId id="267" r:id="rId10"/>
    <p:sldId id="268" r:id="rId11"/>
    <p:sldId id="270" r:id="rId12"/>
    <p:sldId id="269" r:id="rId13"/>
    <p:sldId id="271" r:id="rId14"/>
    <p:sldId id="260" r:id="rId15"/>
    <p:sldId id="272" r:id="rId16"/>
    <p:sldId id="273" r:id="rId17"/>
    <p:sldId id="274" r:id="rId18"/>
    <p:sldId id="275" r:id="rId19"/>
    <p:sldId id="276" r:id="rId20"/>
    <p:sldId id="277" r:id="rId2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76F"/>
    <a:srgbClr val="004772"/>
    <a:srgbClr val="343433"/>
    <a:srgbClr val="AD881D"/>
    <a:srgbClr val="E89C41"/>
    <a:srgbClr val="BD8C41"/>
    <a:srgbClr val="C2A05D"/>
    <a:srgbClr val="BE983C"/>
    <a:srgbClr val="B1833C"/>
    <a:srgbClr val="B198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85"/>
    <p:restoredTop sz="94427"/>
  </p:normalViewPr>
  <p:slideViewPr>
    <p:cSldViewPr snapToGrid="0" snapToObjects="1">
      <p:cViewPr varScale="1">
        <p:scale>
          <a:sx n="104" d="100"/>
          <a:sy n="104" d="100"/>
        </p:scale>
        <p:origin x="882" y="102"/>
      </p:cViewPr>
      <p:guideLst/>
    </p:cSldViewPr>
  </p:slideViewPr>
  <p:notesTextViewPr>
    <p:cViewPr>
      <p:scale>
        <a:sx n="1" d="1"/>
        <a:sy n="1" d="1"/>
      </p:scale>
      <p:origin x="0" y="0"/>
    </p:cViewPr>
  </p:notesTextViewPr>
  <p:notesViewPr>
    <p:cSldViewPr snapToGrid="0" snapToObjects="1">
      <p:cViewPr varScale="1">
        <p:scale>
          <a:sx n="51" d="100"/>
          <a:sy n="51" d="100"/>
        </p:scale>
        <p:origin x="2692"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7484F424-0CEF-C74E-ACF6-4556C60B1EB1}" type="datetimeFigureOut">
              <a:rPr lang="en-US" smtClean="0"/>
              <a:t>8/29/2019</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9108C5F5-C985-4E4A-8E16-FEE0C261D076}" type="slidenum">
              <a:rPr lang="en-US" smtClean="0"/>
              <a:t>‹#›</a:t>
            </a:fld>
            <a:endParaRPr lang="en-US"/>
          </a:p>
        </p:txBody>
      </p:sp>
    </p:spTree>
    <p:extLst>
      <p:ext uri="{BB962C8B-B14F-4D97-AF65-F5344CB8AC3E}">
        <p14:creationId xmlns:p14="http://schemas.microsoft.com/office/powerpoint/2010/main" val="1309785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Thank you for joining me today to talk about proactive traffic safety.</a:t>
            </a:r>
          </a:p>
        </p:txBody>
      </p:sp>
      <p:sp>
        <p:nvSpPr>
          <p:cNvPr id="4" name="Slide Number Placeholder 3"/>
          <p:cNvSpPr>
            <a:spLocks noGrp="1"/>
          </p:cNvSpPr>
          <p:nvPr>
            <p:ph type="sldNum" sz="quarter" idx="10"/>
          </p:nvPr>
        </p:nvSpPr>
        <p:spPr/>
        <p:txBody>
          <a:bodyPr/>
          <a:lstStyle/>
          <a:p>
            <a:fld id="{9108C5F5-C985-4E4A-8E16-FEE0C261D076}" type="slidenum">
              <a:rPr lang="en-US" smtClean="0"/>
              <a:t>1</a:t>
            </a:fld>
            <a:endParaRPr lang="en-US"/>
          </a:p>
        </p:txBody>
      </p:sp>
    </p:spTree>
    <p:extLst>
      <p:ext uri="{BB962C8B-B14F-4D97-AF65-F5344CB8AC3E}">
        <p14:creationId xmlns:p14="http://schemas.microsoft.com/office/powerpoint/2010/main" val="287872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examples of proactive traffic safety behaviors that result in the transportation system being safe. For example,</a:t>
            </a:r>
          </a:p>
          <a:p>
            <a:pPr marL="181240" indent="-181240">
              <a:buFont typeface="Arial" panose="020B0604020202020204" pitchFamily="34" charset="0"/>
              <a:buChar char="•"/>
            </a:pPr>
            <a:r>
              <a:rPr lang="en-US" dirty="0"/>
              <a:t>supporting existing traffic safety efforts</a:t>
            </a:r>
          </a:p>
          <a:p>
            <a:pPr marL="181240" indent="-181240">
              <a:buFont typeface="Arial" panose="020B0604020202020204" pitchFamily="34" charset="0"/>
              <a:buChar char="•"/>
            </a:pPr>
            <a:r>
              <a:rPr lang="en-US" dirty="0"/>
              <a:t>staying informed of safety-related issues </a:t>
            </a:r>
          </a:p>
          <a:p>
            <a:pPr marL="181240" indent="-181240">
              <a:buFont typeface="Arial" panose="020B0604020202020204" pitchFamily="34" charset="0"/>
              <a:buChar char="•"/>
            </a:pPr>
            <a:r>
              <a:rPr lang="en-US" dirty="0"/>
              <a:t>planning a safe way to get home before drinking alcohol.</a:t>
            </a:r>
          </a:p>
          <a:p>
            <a:pPr marL="181240" indent="-181240">
              <a:buFont typeface="Arial" panose="020B0604020202020204" pitchFamily="34" charset="0"/>
              <a:buChar char="•"/>
            </a:pPr>
            <a:endParaRPr lang="en-US" dirty="0"/>
          </a:p>
          <a:p>
            <a:pPr lvl="0"/>
            <a:r>
              <a:rPr lang="en-US" dirty="0"/>
              <a:t>These proactive behaviors both increase one’s own safety and the safety of others. </a:t>
            </a:r>
          </a:p>
          <a:p>
            <a:endParaRPr lang="en-US" dirty="0"/>
          </a:p>
        </p:txBody>
      </p:sp>
      <p:sp>
        <p:nvSpPr>
          <p:cNvPr id="4" name="Slide Number Placeholder 3"/>
          <p:cNvSpPr>
            <a:spLocks noGrp="1"/>
          </p:cNvSpPr>
          <p:nvPr>
            <p:ph type="sldNum" sz="quarter" idx="10"/>
          </p:nvPr>
        </p:nvSpPr>
        <p:spPr/>
        <p:txBody>
          <a:bodyPr/>
          <a:lstStyle/>
          <a:p>
            <a:fld id="{9108C5F5-C985-4E4A-8E16-FEE0C261D076}" type="slidenum">
              <a:rPr lang="en-US" smtClean="0"/>
              <a:t>10</a:t>
            </a:fld>
            <a:endParaRPr lang="en-US"/>
          </a:p>
        </p:txBody>
      </p:sp>
    </p:spTree>
    <p:extLst>
      <p:ext uri="{BB962C8B-B14F-4D97-AF65-F5344CB8AC3E}">
        <p14:creationId xmlns:p14="http://schemas.microsoft.com/office/powerpoint/2010/main" val="1843977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examples include:</a:t>
            </a:r>
          </a:p>
          <a:p>
            <a:pPr marL="181240" indent="-181240">
              <a:buFont typeface="Arial" panose="020B0604020202020204" pitchFamily="34" charset="0"/>
              <a:buChar char="•"/>
            </a:pPr>
            <a:r>
              <a:rPr lang="en-US" dirty="0"/>
              <a:t>speaking up about other people’s unsafe behaviors like not wearing a seat belt or driving distracted </a:t>
            </a:r>
          </a:p>
          <a:p>
            <a:pPr marL="181240" indent="-181240">
              <a:buFont typeface="Arial" panose="020B0604020202020204" pitchFamily="34" charset="0"/>
              <a:buChar char="•"/>
            </a:pPr>
            <a:r>
              <a:rPr lang="en-US" dirty="0"/>
              <a:t>establishing family rules like always wearing a seat belt, never texting while driving never riding with someone who has been drinking alcohol, and</a:t>
            </a:r>
          </a:p>
          <a:p>
            <a:pPr marL="181240" indent="-181240">
              <a:buFont typeface="Arial" panose="020B0604020202020204" pitchFamily="34" charset="0"/>
              <a:buChar char="•"/>
            </a:pPr>
            <a:r>
              <a:rPr lang="en-US" dirty="0"/>
              <a:t>establishing a workplace policy like always wearing a seat belt in a company vehicle.</a:t>
            </a:r>
          </a:p>
          <a:p>
            <a:endParaRPr lang="en-US" dirty="0"/>
          </a:p>
          <a:p>
            <a:r>
              <a:rPr lang="en-US" dirty="0"/>
              <a:t>These examples go beyond mere compliance with existing laws and regulations and demonstrate a commitment to a safer transportation system.  </a:t>
            </a:r>
          </a:p>
          <a:p>
            <a:endParaRPr lang="en-US" dirty="0"/>
          </a:p>
        </p:txBody>
      </p:sp>
      <p:sp>
        <p:nvSpPr>
          <p:cNvPr id="4" name="Slide Number Placeholder 3"/>
          <p:cNvSpPr>
            <a:spLocks noGrp="1"/>
          </p:cNvSpPr>
          <p:nvPr>
            <p:ph type="sldNum" sz="quarter" idx="10"/>
          </p:nvPr>
        </p:nvSpPr>
        <p:spPr/>
        <p:txBody>
          <a:bodyPr/>
          <a:lstStyle/>
          <a:p>
            <a:fld id="{9108C5F5-C985-4E4A-8E16-FEE0C261D076}" type="slidenum">
              <a:rPr lang="en-US" smtClean="0"/>
              <a:t>11</a:t>
            </a:fld>
            <a:endParaRPr lang="en-US"/>
          </a:p>
        </p:txBody>
      </p:sp>
    </p:spTree>
    <p:extLst>
      <p:ext uri="{BB962C8B-B14F-4D97-AF65-F5344CB8AC3E}">
        <p14:creationId xmlns:p14="http://schemas.microsoft.com/office/powerpoint/2010/main" val="1761507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Growing proactive traffic safety:</a:t>
            </a:r>
          </a:p>
          <a:p>
            <a:pPr marL="181240" indent="-181240">
              <a:buFont typeface="Arial" panose="020B0604020202020204" pitchFamily="34" charset="0"/>
              <a:buChar char="•"/>
            </a:pPr>
            <a:r>
              <a:rPr lang="en-US" sz="1300" dirty="0"/>
              <a:t>creates a shared commitment to safety; </a:t>
            </a:r>
          </a:p>
          <a:p>
            <a:pPr marL="181240" indent="-181240">
              <a:buFont typeface="Arial" panose="020B0604020202020204" pitchFamily="34" charset="0"/>
              <a:buChar char="•"/>
            </a:pPr>
            <a:r>
              <a:rPr lang="en-US" sz="1300" dirty="0"/>
              <a:t>encourages proactive behaviors that support safety efforts;</a:t>
            </a:r>
          </a:p>
          <a:p>
            <a:pPr marL="181240" indent="-181240">
              <a:buFont typeface="Arial" panose="020B0604020202020204" pitchFamily="34" charset="0"/>
              <a:buChar char="•"/>
            </a:pPr>
            <a:r>
              <a:rPr lang="en-US" sz="1300" dirty="0"/>
              <a:t>encourages proactive behaviors that extend beyond one’s own safety to support the safety of others; </a:t>
            </a:r>
          </a:p>
          <a:p>
            <a:pPr marL="181240" indent="-181240">
              <a:buFont typeface="Arial" panose="020B0604020202020204" pitchFamily="34" charset="0"/>
              <a:buChar char="•"/>
            </a:pPr>
            <a:r>
              <a:rPr lang="en-US" sz="1300" dirty="0"/>
              <a:t>expands the focus to include the large group of safe road users as a way to influence the small group engaging in risky behaviors; and </a:t>
            </a:r>
          </a:p>
          <a:p>
            <a:pPr marL="181240" indent="-181240">
              <a:buFont typeface="Arial" panose="020B0604020202020204" pitchFamily="34" charset="0"/>
              <a:buChar char="•"/>
            </a:pPr>
            <a:r>
              <a:rPr lang="en-US" sz="1300" dirty="0"/>
              <a:t>enhances existing Strategic Highway Safety Plan efforts.</a:t>
            </a:r>
          </a:p>
          <a:p>
            <a:endParaRPr lang="en-US" b="1" dirty="0"/>
          </a:p>
          <a:p>
            <a:r>
              <a:rPr lang="en-US" b="1" dirty="0"/>
              <a:t>We will not achieve our goal of zero deaths and serious injuries on our nation’s roadways by merely being compliant. We are required to grow proactive traffic safety to achieve and maintain our Towards Zero Deaths goals.</a:t>
            </a:r>
            <a:endParaRPr lang="en-US" dirty="0"/>
          </a:p>
          <a:p>
            <a:endParaRPr lang="en-US" dirty="0"/>
          </a:p>
        </p:txBody>
      </p:sp>
      <p:sp>
        <p:nvSpPr>
          <p:cNvPr id="4" name="Slide Number Placeholder 3"/>
          <p:cNvSpPr>
            <a:spLocks noGrp="1"/>
          </p:cNvSpPr>
          <p:nvPr>
            <p:ph type="sldNum" sz="quarter" idx="10"/>
          </p:nvPr>
        </p:nvSpPr>
        <p:spPr/>
        <p:txBody>
          <a:bodyPr/>
          <a:lstStyle/>
          <a:p>
            <a:fld id="{9108C5F5-C985-4E4A-8E16-FEE0C261D076}" type="slidenum">
              <a:rPr lang="en-US" smtClean="0"/>
              <a:t>12</a:t>
            </a:fld>
            <a:endParaRPr lang="en-US"/>
          </a:p>
        </p:txBody>
      </p:sp>
    </p:spTree>
    <p:extLst>
      <p:ext uri="{BB962C8B-B14F-4D97-AF65-F5344CB8AC3E}">
        <p14:creationId xmlns:p14="http://schemas.microsoft.com/office/powerpoint/2010/main" val="4104286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There is a strong research foundation for proactive traffic safety. Growing proactive traffic safety is an opportunity for traffic safety professionals and stakeholders to create lasting and sustainable improvements in traffic safety.</a:t>
            </a:r>
          </a:p>
          <a:p>
            <a:endParaRPr lang="en-US" dirty="0"/>
          </a:p>
        </p:txBody>
      </p:sp>
      <p:sp>
        <p:nvSpPr>
          <p:cNvPr id="4" name="Slide Number Placeholder 3"/>
          <p:cNvSpPr>
            <a:spLocks noGrp="1"/>
          </p:cNvSpPr>
          <p:nvPr>
            <p:ph type="sldNum" sz="quarter" idx="10"/>
          </p:nvPr>
        </p:nvSpPr>
        <p:spPr/>
        <p:txBody>
          <a:bodyPr/>
          <a:lstStyle/>
          <a:p>
            <a:fld id="{9108C5F5-C985-4E4A-8E16-FEE0C261D076}" type="slidenum">
              <a:rPr lang="en-US" smtClean="0"/>
              <a:t>13</a:t>
            </a:fld>
            <a:endParaRPr lang="en-US"/>
          </a:p>
        </p:txBody>
      </p:sp>
    </p:spTree>
    <p:extLst>
      <p:ext uri="{BB962C8B-B14F-4D97-AF65-F5344CB8AC3E}">
        <p14:creationId xmlns:p14="http://schemas.microsoft.com/office/powerpoint/2010/main" val="2510799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Traffic safety professionals and stakeholders have significantly improved traffic safety in the United States. Education, enforcement, and engineering have been essential to this success. However, in pursuit of our Towards Zero Deaths goals, new approaches may be required. </a:t>
            </a:r>
          </a:p>
          <a:p>
            <a:endParaRPr lang="en-US" sz="1300" dirty="0"/>
          </a:p>
          <a:p>
            <a:r>
              <a:rPr lang="en-US" sz="1300" dirty="0"/>
              <a:t>Proactive traffic safety is a new opportunity to improve traffic safety. It’s an approach that leverages our existing positive traffic safety culture and, once established, is likely to be sustained. </a:t>
            </a:r>
          </a:p>
          <a:p>
            <a:endParaRPr lang="en-US" sz="1300" dirty="0"/>
          </a:p>
          <a:p>
            <a:r>
              <a:rPr lang="en-US" sz="1300" dirty="0"/>
              <a:t>Action is needed to move this approach forward. Tools, tips, and reflection questions can help get you started.</a:t>
            </a:r>
            <a:endParaRPr lang="en-US" dirty="0"/>
          </a:p>
        </p:txBody>
      </p:sp>
      <p:sp>
        <p:nvSpPr>
          <p:cNvPr id="4" name="Slide Number Placeholder 3"/>
          <p:cNvSpPr>
            <a:spLocks noGrp="1"/>
          </p:cNvSpPr>
          <p:nvPr>
            <p:ph type="sldNum" sz="quarter" idx="10"/>
          </p:nvPr>
        </p:nvSpPr>
        <p:spPr/>
        <p:txBody>
          <a:bodyPr/>
          <a:lstStyle/>
          <a:p>
            <a:fld id="{9108C5F5-C985-4E4A-8E16-FEE0C261D076}" type="slidenum">
              <a:rPr lang="en-US" smtClean="0"/>
              <a:t>14</a:t>
            </a:fld>
            <a:endParaRPr lang="en-US"/>
          </a:p>
        </p:txBody>
      </p:sp>
    </p:spTree>
    <p:extLst>
      <p:ext uri="{BB962C8B-B14F-4D97-AF65-F5344CB8AC3E}">
        <p14:creationId xmlns:p14="http://schemas.microsoft.com/office/powerpoint/2010/main" val="916336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To help you engage others about proactive traffic safety, a variety of communication tools have been developed.</a:t>
            </a:r>
            <a:endParaRPr lang="en-US" dirty="0"/>
          </a:p>
          <a:p>
            <a:endParaRPr lang="en-US" sz="1300" dirty="0"/>
          </a:p>
          <a:p>
            <a:pPr marL="181240" indent="-181240">
              <a:buFontTx/>
              <a:buChar char="-"/>
            </a:pPr>
            <a:r>
              <a:rPr lang="en-US" dirty="0"/>
              <a:t>There is a Proactive Traffic Safety Primer that provides a strong foundation for what proactive traffic safety is, where it originated, and what it looks like in action.  </a:t>
            </a:r>
          </a:p>
          <a:p>
            <a:pPr marL="181240" indent="-181240">
              <a:buFontTx/>
              <a:buChar char="-"/>
            </a:pPr>
            <a:r>
              <a:rPr lang="en-US" dirty="0"/>
              <a:t> There is this </a:t>
            </a:r>
            <a:r>
              <a:rPr lang="en-US" sz="1300" dirty="0"/>
              <a:t>Proactive Traffic Safety PowerPoint Presentation that </a:t>
            </a:r>
            <a:r>
              <a:rPr lang="en-US" dirty="0"/>
              <a:t>you </a:t>
            </a:r>
            <a:r>
              <a:rPr lang="en-US" sz="1300" dirty="0"/>
              <a:t>can use to introduce proactive traffic safety to others</a:t>
            </a:r>
          </a:p>
          <a:p>
            <a:pPr marL="181240" indent="-181240">
              <a:buFontTx/>
              <a:buChar char="-"/>
            </a:pPr>
            <a:r>
              <a:rPr lang="en-US" dirty="0"/>
              <a:t>A</a:t>
            </a:r>
            <a:r>
              <a:rPr lang="en-US" sz="1300" dirty="0"/>
              <a:t> Conversation Guide has been created to support your efforts to engage others about proactive traffic safety, and </a:t>
            </a:r>
          </a:p>
          <a:p>
            <a:pPr marL="181240" indent="-181240">
              <a:buFontTx/>
              <a:buChar char="-"/>
            </a:pPr>
            <a:r>
              <a:rPr lang="en-US" sz="1300" dirty="0"/>
              <a:t>a Proactive Traffic Safety Poster has been developed to be used in meetings and at conferences.  </a:t>
            </a:r>
          </a:p>
          <a:p>
            <a:endParaRPr lang="en-US" dirty="0"/>
          </a:p>
        </p:txBody>
      </p:sp>
      <p:sp>
        <p:nvSpPr>
          <p:cNvPr id="4" name="Slide Number Placeholder 3"/>
          <p:cNvSpPr>
            <a:spLocks noGrp="1"/>
          </p:cNvSpPr>
          <p:nvPr>
            <p:ph type="sldNum" sz="quarter" idx="10"/>
          </p:nvPr>
        </p:nvSpPr>
        <p:spPr/>
        <p:txBody>
          <a:bodyPr/>
          <a:lstStyle/>
          <a:p>
            <a:fld id="{9108C5F5-C985-4E4A-8E16-FEE0C261D076}" type="slidenum">
              <a:rPr lang="en-US" smtClean="0"/>
              <a:t>15</a:t>
            </a:fld>
            <a:endParaRPr lang="en-US"/>
          </a:p>
        </p:txBody>
      </p:sp>
    </p:spTree>
    <p:extLst>
      <p:ext uri="{BB962C8B-B14F-4D97-AF65-F5344CB8AC3E}">
        <p14:creationId xmlns:p14="http://schemas.microsoft.com/office/powerpoint/2010/main" val="3619319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92075"/>
            <a:ext cx="2565400" cy="1443038"/>
          </a:xfrm>
        </p:spPr>
      </p:sp>
      <p:sp>
        <p:nvSpPr>
          <p:cNvPr id="3" name="Notes Placeholder 2"/>
          <p:cNvSpPr>
            <a:spLocks noGrp="1"/>
          </p:cNvSpPr>
          <p:nvPr>
            <p:ph type="body" idx="1"/>
          </p:nvPr>
        </p:nvSpPr>
        <p:spPr>
          <a:xfrm>
            <a:off x="120251" y="1535192"/>
            <a:ext cx="7054658" cy="7973942"/>
          </a:xfrm>
        </p:spPr>
        <p:txBody>
          <a:bodyPr/>
          <a:lstStyle/>
          <a:p>
            <a:r>
              <a:rPr lang="en-US" sz="1100" dirty="0"/>
              <a:t>There are many ways to help traffic safety professionals grow proactive traffic safety.  Some tips include:</a:t>
            </a:r>
          </a:p>
          <a:p>
            <a:r>
              <a:rPr lang="en-US" sz="1100" b="1" dirty="0"/>
              <a:t>Tip #1. Think in Terms of Allies and Partners</a:t>
            </a:r>
            <a:r>
              <a:rPr lang="en-US" sz="1100" dirty="0"/>
              <a:t>.  Growing proactive traffic safety requires both allies and partners. Allies are those that can champion your effort and connect you to other social networks and connections that are needed to grow proactive traffic safety. Consider: Who are my allies in promoting traffic safety? Who can help me introduce a new idea to other key stakeholders?</a:t>
            </a:r>
          </a:p>
          <a:p>
            <a:r>
              <a:rPr lang="en-US" sz="1100" dirty="0"/>
              <a:t>Partners are those that will participate and help you to move proactive traffic safety forward. Partners are those that will take action. Start to identify partners by considering who is within your circle of influence. Identify the people you have a relationship with, can easily collaborate with, and with whom you can directly influence. Partnering with those within your circle of influence first can build momentum. Growing proactive traffic safety can begin at the grass roots level and doesn’t require high-level leadership to buy-in initially. </a:t>
            </a:r>
          </a:p>
          <a:p>
            <a:r>
              <a:rPr lang="en-US" sz="1100" dirty="0"/>
              <a:t>Consider: Who can I partner with? Who has a direct stake in growing proactive traffic safety?  </a:t>
            </a:r>
          </a:p>
          <a:p>
            <a:r>
              <a:rPr lang="en-US" sz="1100" dirty="0"/>
              <a:t>In this process, it is important to think outside of your normal partners. Explore potential new partnerships within a variety of disciplines (i.e. public health professionals, healthcare professionals, prevention specialists, etc.).</a:t>
            </a:r>
          </a:p>
          <a:p>
            <a:endParaRPr lang="en-US" sz="1100" b="1" dirty="0"/>
          </a:p>
          <a:p>
            <a:r>
              <a:rPr lang="en-US" sz="1100" b="1" dirty="0"/>
              <a:t>Tip #2. Engage Others about Proactive Traffic Safety.</a:t>
            </a:r>
            <a:r>
              <a:rPr lang="en-US" sz="1100" dirty="0"/>
              <a:t>  Start talking about proactive traffic safety.  Talking with others about proactive traffic safety:</a:t>
            </a:r>
          </a:p>
          <a:p>
            <a:r>
              <a:rPr lang="en-US" sz="1100" dirty="0"/>
              <a:t>•creates shared understanding about what proactive traffic safety is</a:t>
            </a:r>
          </a:p>
          <a:p>
            <a:r>
              <a:rPr lang="en-US" sz="1100" dirty="0"/>
              <a:t>•fosters meaningful dialogue about how proactive traffic safety can improve existing efforts</a:t>
            </a:r>
          </a:p>
          <a:p>
            <a:r>
              <a:rPr lang="en-US" sz="1100" dirty="0"/>
              <a:t>•encourages collaboration, and </a:t>
            </a:r>
          </a:p>
          <a:p>
            <a:r>
              <a:rPr lang="en-US" sz="1100" dirty="0"/>
              <a:t>•mobilizes buy-in and support. </a:t>
            </a:r>
          </a:p>
          <a:p>
            <a:r>
              <a:rPr lang="en-US" sz="1100" dirty="0"/>
              <a:t>When others hear you talking about proactive traffic safety, see your excitement, and see how proactive traffic safety can improve health and safety, they will be more willing to engage with you. </a:t>
            </a:r>
          </a:p>
          <a:p>
            <a:endParaRPr lang="en-US" sz="1100" b="1" dirty="0"/>
          </a:p>
          <a:p>
            <a:r>
              <a:rPr lang="en-US" sz="1100" b="1" dirty="0"/>
              <a:t>Tip #3. Grow a Shared Understand of Proactive Traffic Safety.</a:t>
            </a:r>
            <a:r>
              <a:rPr lang="en-US" sz="1100" dirty="0"/>
              <a:t>  Growing proactive traffic safety requires a clear understanding of what proactive traffic safety is.  Seek to grow shared understanding and common language about proactive traffic safety by engaging with other traffic safety professionals, coworkers, leaders, and stakeholders. </a:t>
            </a:r>
          </a:p>
          <a:p>
            <a:r>
              <a:rPr lang="en-US" sz="1100" dirty="0"/>
              <a:t>Establishing a shared understanding about proactive traffic safety can foster engagement and align efforts to grow proactive traffic safety within existing strategies moving forward. </a:t>
            </a:r>
          </a:p>
          <a:p>
            <a:endParaRPr lang="en-US" sz="1100" b="1" dirty="0"/>
          </a:p>
          <a:p>
            <a:r>
              <a:rPr lang="en-US" sz="1100" b="1" dirty="0"/>
              <a:t>Tip #4. Think about Hosting a Meeting, Providing a Presentation, and/or Facilitating a Conversation about Proactive Traffic Safety.  </a:t>
            </a:r>
            <a:r>
              <a:rPr lang="en-US" sz="1100" dirty="0"/>
              <a:t>A meeting or presentation can help familiarize stakeholders with the concept of proactive traffic safety.  You can bolster excitement and facilitate a constructive conversation with important stakeholders and partners. </a:t>
            </a:r>
          </a:p>
          <a:p>
            <a:endParaRPr lang="en-US" sz="1100" dirty="0"/>
          </a:p>
          <a:p>
            <a:r>
              <a:rPr lang="en-US" sz="1100" b="1" dirty="0"/>
              <a:t>Tip #5. Use the Available Communication Tools.</a:t>
            </a:r>
            <a:r>
              <a:rPr lang="en-US" sz="1100" dirty="0"/>
              <a:t>  Communication tools have been created to accompany this Primer to help grow proactive traffic safety with coworkers, leaders, and stakeholders. These tools include: A Proactive Traffic Safety Primer, Proactive Traffic Safety PowerPoint Presentation, Conversation Guide, and Proactive Traffic Safety Poster </a:t>
            </a:r>
            <a:endParaRPr lang="en-US" sz="1100" b="1" dirty="0"/>
          </a:p>
          <a:p>
            <a:endParaRPr lang="en-US" sz="1100" b="1" dirty="0"/>
          </a:p>
          <a:p>
            <a:r>
              <a:rPr lang="en-US" sz="1100" b="1" dirty="0"/>
              <a:t>Tip #6. Integrate Proactive Traffic Safety into Existing Strategic Highway Safety Plans</a:t>
            </a:r>
          </a:p>
          <a:p>
            <a:r>
              <a:rPr lang="en-US" sz="1100" dirty="0"/>
              <a:t>Depending on your state’s process, how you integrate proactive traffic safety into your Strategic Highway Safety Plan might look differently. Here are some ideas:</a:t>
            </a:r>
          </a:p>
          <a:p>
            <a:r>
              <a:rPr lang="en-US" sz="1100" dirty="0"/>
              <a:t>• You could add a chapter on proactive traffic safety into your Strategic Highway Safety Plan. Develop principles of communication with proactive traffic safety in mind and add communication guidance as part of the plan.</a:t>
            </a:r>
          </a:p>
          <a:p>
            <a:r>
              <a:rPr lang="en-US" sz="1100" dirty="0"/>
              <a:t>• You could identify strategies within the Strategic Highway Safety Plan that address high-risk behaviors and consider augmenting these strategies with proactive traffic safety. While it can be tempting to select several high-risk behaviors, start small and build momentum</a:t>
            </a:r>
          </a:p>
          <a:p>
            <a:endParaRPr lang="en-US" dirty="0"/>
          </a:p>
        </p:txBody>
      </p:sp>
      <p:sp>
        <p:nvSpPr>
          <p:cNvPr id="4" name="Slide Number Placeholder 3"/>
          <p:cNvSpPr>
            <a:spLocks noGrp="1"/>
          </p:cNvSpPr>
          <p:nvPr>
            <p:ph type="sldNum" sz="quarter" idx="10"/>
          </p:nvPr>
        </p:nvSpPr>
        <p:spPr/>
        <p:txBody>
          <a:bodyPr/>
          <a:lstStyle/>
          <a:p>
            <a:fld id="{9108C5F5-C985-4E4A-8E16-FEE0C261D076}" type="slidenum">
              <a:rPr lang="en-US" smtClean="0"/>
              <a:t>16</a:t>
            </a:fld>
            <a:endParaRPr lang="en-US"/>
          </a:p>
        </p:txBody>
      </p:sp>
    </p:spTree>
    <p:extLst>
      <p:ext uri="{BB962C8B-B14F-4D97-AF65-F5344CB8AC3E}">
        <p14:creationId xmlns:p14="http://schemas.microsoft.com/office/powerpoint/2010/main" val="3347391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start to talk about proactive traffic safety with others, it is important to have thought through this concept in your own work.  Your excitement about proactive traffic safety will get others excited too. </a:t>
            </a:r>
          </a:p>
          <a:p>
            <a:r>
              <a:rPr lang="en-US" dirty="0"/>
              <a:t>Think about: How could growing proactive traffic safety help you achieve your desired traffic safety outcomes?  What are the opportunities for applying proactive traffic safety to your current efforts right now?  </a:t>
            </a:r>
          </a:p>
          <a:p>
            <a:endParaRPr lang="en-US" dirty="0"/>
          </a:p>
        </p:txBody>
      </p:sp>
      <p:sp>
        <p:nvSpPr>
          <p:cNvPr id="4" name="Slide Number Placeholder 3"/>
          <p:cNvSpPr>
            <a:spLocks noGrp="1"/>
          </p:cNvSpPr>
          <p:nvPr>
            <p:ph type="sldNum" sz="quarter" idx="10"/>
          </p:nvPr>
        </p:nvSpPr>
        <p:spPr/>
        <p:txBody>
          <a:bodyPr/>
          <a:lstStyle/>
          <a:p>
            <a:fld id="{9108C5F5-C985-4E4A-8E16-FEE0C261D076}" type="slidenum">
              <a:rPr lang="en-US" smtClean="0"/>
              <a:t>17</a:t>
            </a:fld>
            <a:endParaRPr lang="en-US"/>
          </a:p>
        </p:txBody>
      </p:sp>
    </p:spTree>
    <p:extLst>
      <p:ext uri="{BB962C8B-B14F-4D97-AF65-F5344CB8AC3E}">
        <p14:creationId xmlns:p14="http://schemas.microsoft.com/office/powerpoint/2010/main" val="3959290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Given the only acceptable traffic safety goal is to reduce fatalities and serious injuries to zero, traffic safety professionals and stakeholders must continue to evolve and seek innovative ways to reduce risky driver behaviors and increase safer behaviors. </a:t>
            </a:r>
          </a:p>
          <a:p>
            <a:pPr defTabSz="966612">
              <a:defRPr/>
            </a:pPr>
            <a:endParaRPr lang="en-US" dirty="0"/>
          </a:p>
          <a:p>
            <a:pPr defTabSz="966612">
              <a:defRPr/>
            </a:pPr>
            <a:r>
              <a:rPr lang="en-US" sz="1300" dirty="0"/>
              <a:t>Growing proactive traffic safety cultivates a traffic safety culture where people commit to a safer transportation system.</a:t>
            </a:r>
          </a:p>
          <a:p>
            <a:pPr defTabSz="966612">
              <a:defRPr/>
            </a:pPr>
            <a:endParaRPr lang="en-US" dirty="0"/>
          </a:p>
          <a:p>
            <a:pPr defTabSz="966612">
              <a:defRPr/>
            </a:pPr>
            <a:r>
              <a:rPr lang="en-US" sz="1300" dirty="0"/>
              <a:t>Growing these proactive behaviors is a new opportunity to strategically address risky traffic behaviors and ultimately achieve and sustain our Towards Zero Deaths goals. </a:t>
            </a:r>
          </a:p>
          <a:p>
            <a:endParaRPr lang="en-US" dirty="0"/>
          </a:p>
        </p:txBody>
      </p:sp>
      <p:sp>
        <p:nvSpPr>
          <p:cNvPr id="4" name="Slide Number Placeholder 3"/>
          <p:cNvSpPr>
            <a:spLocks noGrp="1"/>
          </p:cNvSpPr>
          <p:nvPr>
            <p:ph type="sldNum" sz="quarter" idx="10"/>
          </p:nvPr>
        </p:nvSpPr>
        <p:spPr/>
        <p:txBody>
          <a:bodyPr/>
          <a:lstStyle/>
          <a:p>
            <a:fld id="{9108C5F5-C985-4E4A-8E16-FEE0C261D076}" type="slidenum">
              <a:rPr lang="en-US" smtClean="0"/>
              <a:t>18</a:t>
            </a:fld>
            <a:endParaRPr lang="en-US"/>
          </a:p>
        </p:txBody>
      </p:sp>
    </p:spTree>
    <p:extLst>
      <p:ext uri="{BB962C8B-B14F-4D97-AF65-F5344CB8AC3E}">
        <p14:creationId xmlns:p14="http://schemas.microsoft.com/office/powerpoint/2010/main" val="252727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08C5F5-C985-4E4A-8E16-FEE0C261D076}" type="slidenum">
              <a:rPr lang="en-US" smtClean="0"/>
              <a:t>19</a:t>
            </a:fld>
            <a:endParaRPr lang="en-US"/>
          </a:p>
        </p:txBody>
      </p:sp>
    </p:spTree>
    <p:extLst>
      <p:ext uri="{BB962C8B-B14F-4D97-AF65-F5344CB8AC3E}">
        <p14:creationId xmlns:p14="http://schemas.microsoft.com/office/powerpoint/2010/main" val="4135070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During our time today, we are going to talk about Proactive Traffic Safety.  We will start by discussing our shared problems faced in traffic safety and introduce proactive traffic safety to address these common challenges. We are in this together. </a:t>
            </a:r>
          </a:p>
          <a:p>
            <a:pPr fontAlgn="base"/>
            <a:endParaRPr lang="en-US" dirty="0"/>
          </a:p>
          <a:p>
            <a:pPr fontAlgn="base"/>
            <a:r>
              <a:rPr lang="en-US" dirty="0"/>
              <a:t>Next, we will talk about the basics -  what you need to know about proactive traffic safety.  I will introduce you to proactive traffic safety by talking about what proactive traffic safety is and why growing proactive traffic safety can help us achieve our collective traffic safety goals of zero deaths on our nation’s roadways.</a:t>
            </a:r>
          </a:p>
          <a:p>
            <a:pPr fontAlgn="base"/>
            <a:endParaRPr lang="en-US" dirty="0"/>
          </a:p>
          <a:p>
            <a:pPr fontAlgn="base"/>
            <a:r>
              <a:rPr lang="en-US" dirty="0"/>
              <a:t>Finally,  we’ll talk about where we go from here. Proactive traffic safety is a new opportunity to improve traffic safety, but action is needed to move this approach forward. We will talk about tools available to help you engage others about proactive traffic safety, tips, and reflection questions to get you thinking about integrating proactive traffic safety within your current efforts.</a:t>
            </a:r>
          </a:p>
          <a:p>
            <a:endParaRPr lang="en-US" dirty="0"/>
          </a:p>
        </p:txBody>
      </p:sp>
      <p:sp>
        <p:nvSpPr>
          <p:cNvPr id="4" name="Slide Number Placeholder 3"/>
          <p:cNvSpPr>
            <a:spLocks noGrp="1"/>
          </p:cNvSpPr>
          <p:nvPr>
            <p:ph type="sldNum" sz="quarter" idx="10"/>
          </p:nvPr>
        </p:nvSpPr>
        <p:spPr/>
        <p:txBody>
          <a:bodyPr/>
          <a:lstStyle/>
          <a:p>
            <a:fld id="{9108C5F5-C985-4E4A-8E16-FEE0C261D076}" type="slidenum">
              <a:rPr lang="en-US" smtClean="0"/>
              <a:t>2</a:t>
            </a:fld>
            <a:endParaRPr lang="en-US"/>
          </a:p>
        </p:txBody>
      </p:sp>
    </p:spTree>
    <p:extLst>
      <p:ext uri="{BB962C8B-B14F-4D97-AF65-F5344CB8AC3E}">
        <p14:creationId xmlns:p14="http://schemas.microsoft.com/office/powerpoint/2010/main" val="2022311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08C5F5-C985-4E4A-8E16-FEE0C261D076}" type="slidenum">
              <a:rPr lang="en-US" smtClean="0"/>
              <a:t>20</a:t>
            </a:fld>
            <a:endParaRPr lang="en-US"/>
          </a:p>
        </p:txBody>
      </p:sp>
    </p:spTree>
    <p:extLst>
      <p:ext uri="{BB962C8B-B14F-4D97-AF65-F5344CB8AC3E}">
        <p14:creationId xmlns:p14="http://schemas.microsoft.com/office/powerpoint/2010/main" val="2245303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2017, 37,133 people died in motor vehicle crashes in the United States. </a:t>
            </a:r>
          </a:p>
          <a:p>
            <a:endParaRPr lang="en-US" dirty="0"/>
          </a:p>
          <a:p>
            <a:r>
              <a:rPr lang="en-US" dirty="0"/>
              <a:t>The people who lost their lives represent someone’s parent, sibling, coworker, spouse, friend, or child. The loss of even one person on our roadways is unacceptable. </a:t>
            </a:r>
          </a:p>
          <a:p>
            <a:endParaRPr lang="en-US" dirty="0"/>
          </a:p>
          <a:p>
            <a:r>
              <a:rPr lang="en-US" dirty="0"/>
              <a:t>The only acceptable traffic safety goal is to reduce fatalities and serious injuries to zero. While significant improvements in traffic safety have been made using strategies like engineering, education, and enforcement, our shared vision of zero deaths on our nation’s roadways is not fully realized. There is more work to be done to improve traffic safety.  </a:t>
            </a:r>
          </a:p>
          <a:p>
            <a:endParaRPr lang="en-US" dirty="0"/>
          </a:p>
        </p:txBody>
      </p:sp>
      <p:sp>
        <p:nvSpPr>
          <p:cNvPr id="4" name="Slide Number Placeholder 3"/>
          <p:cNvSpPr>
            <a:spLocks noGrp="1"/>
          </p:cNvSpPr>
          <p:nvPr>
            <p:ph type="sldNum" sz="quarter" idx="10"/>
          </p:nvPr>
        </p:nvSpPr>
        <p:spPr/>
        <p:txBody>
          <a:bodyPr/>
          <a:lstStyle/>
          <a:p>
            <a:fld id="{9108C5F5-C985-4E4A-8E16-FEE0C261D076}" type="slidenum">
              <a:rPr lang="en-US" smtClean="0"/>
              <a:t>3</a:t>
            </a:fld>
            <a:endParaRPr lang="en-US"/>
          </a:p>
        </p:txBody>
      </p:sp>
    </p:spTree>
    <p:extLst>
      <p:ext uri="{BB962C8B-B14F-4D97-AF65-F5344CB8AC3E}">
        <p14:creationId xmlns:p14="http://schemas.microsoft.com/office/powerpoint/2010/main" val="665246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We know that a significant factor contributing to motor vehicle crashes is driver behavior. To improve traffic safety, we must focus on strategies that influence risky driver behaviors. </a:t>
            </a:r>
          </a:p>
          <a:p>
            <a:pPr fontAlgn="base"/>
            <a:endParaRPr lang="en-US" dirty="0"/>
          </a:p>
          <a:p>
            <a:pPr fontAlgn="base"/>
            <a:r>
              <a:rPr lang="en-US" dirty="0"/>
              <a:t>Risky driver behaviors include deliberate behaviors. Deliberate behaviors are behaviors that we choose to commit like:  speeding, texting while driving, or not wearing a seat belt. </a:t>
            </a:r>
          </a:p>
          <a:p>
            <a:pPr fontAlgn="base"/>
            <a:endParaRPr lang="en-US" dirty="0"/>
          </a:p>
          <a:p>
            <a:pPr fontAlgn="base"/>
            <a:r>
              <a:rPr lang="en-US" dirty="0"/>
              <a:t>These deliberate risky behaviors can be changed. Motor vehicle crashes and serious injuries are preventable, and our efforts must focus on changing behavior. Specifically, we must focus on creating conditions that increase safer deliberate behaviors.  </a:t>
            </a:r>
          </a:p>
          <a:p>
            <a:endParaRPr lang="en-US" dirty="0"/>
          </a:p>
        </p:txBody>
      </p:sp>
      <p:sp>
        <p:nvSpPr>
          <p:cNvPr id="4" name="Slide Number Placeholder 3"/>
          <p:cNvSpPr>
            <a:spLocks noGrp="1"/>
          </p:cNvSpPr>
          <p:nvPr>
            <p:ph type="sldNum" sz="quarter" idx="10"/>
          </p:nvPr>
        </p:nvSpPr>
        <p:spPr/>
        <p:txBody>
          <a:bodyPr/>
          <a:lstStyle/>
          <a:p>
            <a:fld id="{9108C5F5-C985-4E4A-8E16-FEE0C261D076}" type="slidenum">
              <a:rPr lang="en-US" smtClean="0"/>
              <a:t>4</a:t>
            </a:fld>
            <a:endParaRPr lang="en-US"/>
          </a:p>
        </p:txBody>
      </p:sp>
    </p:spTree>
    <p:extLst>
      <p:ext uri="{BB962C8B-B14F-4D97-AF65-F5344CB8AC3E}">
        <p14:creationId xmlns:p14="http://schemas.microsoft.com/office/powerpoint/2010/main" val="4286451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good news is that the majority of road users already engage in safe behaviors: </a:t>
            </a:r>
          </a:p>
          <a:p>
            <a:r>
              <a:rPr lang="en-US" dirty="0"/>
              <a:t>most people (90%) wear a seat belt, </a:t>
            </a:r>
          </a:p>
          <a:p>
            <a:r>
              <a:rPr lang="en-US" dirty="0"/>
              <a:t>most people do not drive within two hours of drinking alcohol (8.4%) or using cannabis (4.6%), and </a:t>
            </a:r>
          </a:p>
          <a:p>
            <a:r>
              <a:rPr lang="en-US" dirty="0"/>
              <a:t>most people (81%) do not speed (in excess of 10 mph over the posted speed). </a:t>
            </a:r>
          </a:p>
          <a:p>
            <a:endParaRPr lang="en-US" dirty="0"/>
          </a:p>
          <a:p>
            <a:r>
              <a:rPr lang="en-US" dirty="0"/>
              <a:t>A positive traffic safety culture already exists. Yet, not wearing a seat belt, impaired driving, and speeding are leading risky behaviors associated with fatal and serious injury crashes – even though it is a small portion of the population that engages in these behaviors. </a:t>
            </a:r>
          </a:p>
          <a:p>
            <a:endParaRPr lang="en-US" dirty="0"/>
          </a:p>
        </p:txBody>
      </p:sp>
      <p:sp>
        <p:nvSpPr>
          <p:cNvPr id="4" name="Slide Number Placeholder 3"/>
          <p:cNvSpPr>
            <a:spLocks noGrp="1"/>
          </p:cNvSpPr>
          <p:nvPr>
            <p:ph type="sldNum" sz="quarter" idx="10"/>
          </p:nvPr>
        </p:nvSpPr>
        <p:spPr/>
        <p:txBody>
          <a:bodyPr/>
          <a:lstStyle/>
          <a:p>
            <a:fld id="{9108C5F5-C985-4E4A-8E16-FEE0C261D076}" type="slidenum">
              <a:rPr lang="en-US" smtClean="0"/>
              <a:t>5</a:t>
            </a:fld>
            <a:endParaRPr lang="en-US"/>
          </a:p>
        </p:txBody>
      </p:sp>
    </p:spTree>
    <p:extLst>
      <p:ext uri="{BB962C8B-B14F-4D97-AF65-F5344CB8AC3E}">
        <p14:creationId xmlns:p14="http://schemas.microsoft.com/office/powerpoint/2010/main" val="2395813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question that we must ask is: “How do we leverage the large group of people already engaging in safe road user behaviors to influence the smaller group engaging in risky road user behaviors?” </a:t>
            </a:r>
          </a:p>
          <a:p>
            <a:endParaRPr lang="en-US" dirty="0"/>
          </a:p>
          <a:p>
            <a:r>
              <a:rPr lang="en-US" dirty="0"/>
              <a:t>One way to leverage the positive road safety culture that already exists to impact the small group of road users engaging in risky behaviors is to grow proactive traffic safety.  </a:t>
            </a:r>
          </a:p>
          <a:p>
            <a:endParaRPr lang="en-US" dirty="0"/>
          </a:p>
        </p:txBody>
      </p:sp>
      <p:sp>
        <p:nvSpPr>
          <p:cNvPr id="4" name="Slide Number Placeholder 3"/>
          <p:cNvSpPr>
            <a:spLocks noGrp="1"/>
          </p:cNvSpPr>
          <p:nvPr>
            <p:ph type="sldNum" sz="quarter" idx="10"/>
          </p:nvPr>
        </p:nvSpPr>
        <p:spPr/>
        <p:txBody>
          <a:bodyPr/>
          <a:lstStyle/>
          <a:p>
            <a:fld id="{9108C5F5-C985-4E4A-8E16-FEE0C261D076}" type="slidenum">
              <a:rPr lang="en-US" smtClean="0"/>
              <a:t>6</a:t>
            </a:fld>
            <a:endParaRPr lang="en-US"/>
          </a:p>
        </p:txBody>
      </p:sp>
    </p:spTree>
    <p:extLst>
      <p:ext uri="{BB962C8B-B14F-4D97-AF65-F5344CB8AC3E}">
        <p14:creationId xmlns:p14="http://schemas.microsoft.com/office/powerpoint/2010/main" val="2381511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roadway transportation system is a shared community that consists of various users including drivers, passengers, cyclists, pedestrians, and others. This system is designed, maintained, and managed by various stakeholders including departments of transportation, transportation engineers, maintenance districts, elected officials, policy makers, law enforcement officers, traffic safety leaders, Toward Zero Deaths coordinators, and others. </a:t>
            </a:r>
          </a:p>
          <a:p>
            <a:endParaRPr lang="en-US" dirty="0"/>
          </a:p>
          <a:p>
            <a:r>
              <a:rPr lang="en-US" dirty="0"/>
              <a:t>Each of us is a member of the roadway transportation community because we depend on this shared system to connect us with people, places, goods, and services. For this system to meet everyone’s needs and be sustained, we have an obligation to one another to act in ways that support the system. </a:t>
            </a:r>
          </a:p>
          <a:p>
            <a:endParaRPr lang="en-US" dirty="0"/>
          </a:p>
          <a:p>
            <a:r>
              <a:rPr lang="en-US" dirty="0"/>
              <a:t>At a basic level, individuals can meet this obligation by complying with existing laws and regulations. However, mere compliance with existing laws and regulations fails to address the myriad of situations that occur that are potentially unsafe but are not explicitly deemed unlawful. Furthermore, compliance means we accept the status quo (i.e., that over 30,000 people are killed every year) because it is the consequence of current laws. </a:t>
            </a:r>
          </a:p>
          <a:p>
            <a:endParaRPr lang="en-US" dirty="0"/>
          </a:p>
          <a:p>
            <a:r>
              <a:rPr lang="en-US" dirty="0"/>
              <a:t>While compliance is important, there is more. We must move beyond compliance.</a:t>
            </a:r>
          </a:p>
          <a:p>
            <a:endParaRPr lang="en-US" dirty="0"/>
          </a:p>
        </p:txBody>
      </p:sp>
      <p:sp>
        <p:nvSpPr>
          <p:cNvPr id="4" name="Slide Number Placeholder 3"/>
          <p:cNvSpPr>
            <a:spLocks noGrp="1"/>
          </p:cNvSpPr>
          <p:nvPr>
            <p:ph type="sldNum" sz="quarter" idx="10"/>
          </p:nvPr>
        </p:nvSpPr>
        <p:spPr/>
        <p:txBody>
          <a:bodyPr/>
          <a:lstStyle/>
          <a:p>
            <a:fld id="{9108C5F5-C985-4E4A-8E16-FEE0C261D076}" type="slidenum">
              <a:rPr lang="en-US" smtClean="0"/>
              <a:t>7</a:t>
            </a:fld>
            <a:endParaRPr lang="en-US"/>
          </a:p>
        </p:txBody>
      </p:sp>
    </p:spTree>
    <p:extLst>
      <p:ext uri="{BB962C8B-B14F-4D97-AF65-F5344CB8AC3E}">
        <p14:creationId xmlns:p14="http://schemas.microsoft.com/office/powerpoint/2010/main" val="3857271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achieve higher levels of safety, individuals need to go beyond compliance to commitment – a commitment to safety for themselves and others. </a:t>
            </a:r>
          </a:p>
          <a:p>
            <a:endParaRPr lang="en-US" dirty="0"/>
          </a:p>
          <a:p>
            <a:r>
              <a:rPr lang="en-US" dirty="0"/>
              <a:t>Keep in mind what the word “safety” means: “the state of being safe; freedom from the occurrence or risk of injury, danger, or loss” and “the action of keeping safe.” Thus, a commitment to safety means committing to avoiding risk as well as committing to taking actions to keep safe. </a:t>
            </a:r>
          </a:p>
          <a:p>
            <a:endParaRPr lang="en-US" dirty="0"/>
          </a:p>
          <a:p>
            <a:r>
              <a:rPr lang="en-US" dirty="0"/>
              <a:t>Committing to avoiding risk might look like choosing not to engage in potentially risky behaviors (like talking on a cell phone – even hands free) even though such a behavior is not explicitly in violation of current law. Furthermore, committing to take actions to keep safe might include advocating for new laws or policies that promote safety or engaging with others to make the transportation system safer.</a:t>
            </a:r>
          </a:p>
          <a:p>
            <a:endParaRPr lang="en-US" dirty="0"/>
          </a:p>
        </p:txBody>
      </p:sp>
      <p:sp>
        <p:nvSpPr>
          <p:cNvPr id="4" name="Slide Number Placeholder 3"/>
          <p:cNvSpPr>
            <a:spLocks noGrp="1"/>
          </p:cNvSpPr>
          <p:nvPr>
            <p:ph type="sldNum" sz="quarter" idx="10"/>
          </p:nvPr>
        </p:nvSpPr>
        <p:spPr/>
        <p:txBody>
          <a:bodyPr/>
          <a:lstStyle/>
          <a:p>
            <a:fld id="{9108C5F5-C985-4E4A-8E16-FEE0C261D076}" type="slidenum">
              <a:rPr lang="en-US" smtClean="0"/>
              <a:t>8</a:t>
            </a:fld>
            <a:endParaRPr lang="en-US"/>
          </a:p>
        </p:txBody>
      </p:sp>
    </p:spTree>
    <p:extLst>
      <p:ext uri="{BB962C8B-B14F-4D97-AF65-F5344CB8AC3E}">
        <p14:creationId xmlns:p14="http://schemas.microsoft.com/office/powerpoint/2010/main" val="2796343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commitment to safety can be demonstrated by engaging in proactive traffic safety. </a:t>
            </a:r>
          </a:p>
          <a:p>
            <a:endParaRPr lang="en-US" b="1" dirty="0"/>
          </a:p>
          <a:p>
            <a:r>
              <a:rPr lang="en-US" b="1" dirty="0"/>
              <a:t>Proactive traffic safety is proactive behaviors demonstrating commitment to a safe roadway transportation system. </a:t>
            </a:r>
            <a:r>
              <a:rPr lang="en-US" dirty="0"/>
              <a:t>These proactive behaviors demonstrate a commitment to safety beyond oneself to include the safety of the broader transportation system. </a:t>
            </a:r>
          </a:p>
          <a:p>
            <a:endParaRPr lang="en-US" dirty="0"/>
          </a:p>
          <a:p>
            <a:r>
              <a:rPr lang="en-US" dirty="0"/>
              <a:t>The word “proactive” is defined as “acting in anticipation of future problems, needs, or changes” and “serving to prepare for, intervene in, or control an expected occurrence or situation, especially a negative or difficult one.” </a:t>
            </a:r>
          </a:p>
          <a:p>
            <a:endParaRPr lang="en-US" dirty="0"/>
          </a:p>
          <a:p>
            <a:r>
              <a:rPr lang="en-US" dirty="0"/>
              <a:t>Proactive traffic safety includes behaviors that result in the </a:t>
            </a:r>
            <a:r>
              <a:rPr lang="en-US" i="1" dirty="0"/>
              <a:t>transportation system</a:t>
            </a:r>
            <a:r>
              <a:rPr lang="en-US" dirty="0"/>
              <a:t> being safe. Being proactive goes beyond mere compliance with laws or regulations to act in anticipation of potential risks. In other words, these behaviors extend beyond one’s own safety to include the safety of others. When one is committed to safety, one acts in ways that both increase one’s own safety as well as increase the safety of others.</a:t>
            </a:r>
          </a:p>
          <a:p>
            <a:endParaRPr lang="en-US" dirty="0"/>
          </a:p>
        </p:txBody>
      </p:sp>
      <p:sp>
        <p:nvSpPr>
          <p:cNvPr id="4" name="Slide Number Placeholder 3"/>
          <p:cNvSpPr>
            <a:spLocks noGrp="1"/>
          </p:cNvSpPr>
          <p:nvPr>
            <p:ph type="sldNum" sz="quarter" idx="10"/>
          </p:nvPr>
        </p:nvSpPr>
        <p:spPr/>
        <p:txBody>
          <a:bodyPr/>
          <a:lstStyle/>
          <a:p>
            <a:fld id="{9108C5F5-C985-4E4A-8E16-FEE0C261D076}" type="slidenum">
              <a:rPr lang="en-US" smtClean="0"/>
              <a:t>9</a:t>
            </a:fld>
            <a:endParaRPr lang="en-US"/>
          </a:p>
        </p:txBody>
      </p:sp>
    </p:spTree>
    <p:extLst>
      <p:ext uri="{BB962C8B-B14F-4D97-AF65-F5344CB8AC3E}">
        <p14:creationId xmlns:p14="http://schemas.microsoft.com/office/powerpoint/2010/main" val="1650571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0133E1-4F65-ED4F-9F35-B26398523D01}" type="datetimeFigureOut">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5F957-3815-5B43-887B-A60C2D506F98}" type="slidenum">
              <a:rPr lang="en-US" smtClean="0"/>
              <a:t>‹#›</a:t>
            </a:fld>
            <a:endParaRPr lang="en-US"/>
          </a:p>
        </p:txBody>
      </p:sp>
    </p:spTree>
    <p:extLst>
      <p:ext uri="{BB962C8B-B14F-4D97-AF65-F5344CB8AC3E}">
        <p14:creationId xmlns:p14="http://schemas.microsoft.com/office/powerpoint/2010/main" val="1157542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0133E1-4F65-ED4F-9F35-B26398523D01}" type="datetimeFigureOut">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5F957-3815-5B43-887B-A60C2D506F98}" type="slidenum">
              <a:rPr lang="en-US" smtClean="0"/>
              <a:t>‹#›</a:t>
            </a:fld>
            <a:endParaRPr lang="en-US"/>
          </a:p>
        </p:txBody>
      </p:sp>
    </p:spTree>
    <p:extLst>
      <p:ext uri="{BB962C8B-B14F-4D97-AF65-F5344CB8AC3E}">
        <p14:creationId xmlns:p14="http://schemas.microsoft.com/office/powerpoint/2010/main" val="1561332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0133E1-4F65-ED4F-9F35-B26398523D01}" type="datetimeFigureOut">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5F957-3815-5B43-887B-A60C2D506F98}" type="slidenum">
              <a:rPr lang="en-US" smtClean="0"/>
              <a:t>‹#›</a:t>
            </a:fld>
            <a:endParaRPr lang="en-US"/>
          </a:p>
        </p:txBody>
      </p:sp>
    </p:spTree>
    <p:extLst>
      <p:ext uri="{BB962C8B-B14F-4D97-AF65-F5344CB8AC3E}">
        <p14:creationId xmlns:p14="http://schemas.microsoft.com/office/powerpoint/2010/main" val="1221014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0133E1-4F65-ED4F-9F35-B26398523D01}" type="datetimeFigureOut">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5F957-3815-5B43-887B-A60C2D506F98}" type="slidenum">
              <a:rPr lang="en-US" smtClean="0"/>
              <a:t>‹#›</a:t>
            </a:fld>
            <a:endParaRPr lang="en-US"/>
          </a:p>
        </p:txBody>
      </p:sp>
    </p:spTree>
    <p:extLst>
      <p:ext uri="{BB962C8B-B14F-4D97-AF65-F5344CB8AC3E}">
        <p14:creationId xmlns:p14="http://schemas.microsoft.com/office/powerpoint/2010/main" val="1232866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0133E1-4F65-ED4F-9F35-B26398523D01}" type="datetimeFigureOut">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5F957-3815-5B43-887B-A60C2D506F98}" type="slidenum">
              <a:rPr lang="en-US" smtClean="0"/>
              <a:t>‹#›</a:t>
            </a:fld>
            <a:endParaRPr lang="en-US"/>
          </a:p>
        </p:txBody>
      </p:sp>
    </p:spTree>
    <p:extLst>
      <p:ext uri="{BB962C8B-B14F-4D97-AF65-F5344CB8AC3E}">
        <p14:creationId xmlns:p14="http://schemas.microsoft.com/office/powerpoint/2010/main" val="1864030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0133E1-4F65-ED4F-9F35-B26398523D01}" type="datetimeFigureOut">
              <a:rPr lang="en-US" smtClean="0"/>
              <a:t>8/29/2019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A5F957-3815-5B43-887B-A60C2D506F98}" type="slidenum">
              <a:rPr lang="en-US" smtClean="0"/>
              <a:t>‹#›</a:t>
            </a:fld>
            <a:endParaRPr lang="en-US"/>
          </a:p>
        </p:txBody>
      </p:sp>
    </p:spTree>
    <p:extLst>
      <p:ext uri="{BB962C8B-B14F-4D97-AF65-F5344CB8AC3E}">
        <p14:creationId xmlns:p14="http://schemas.microsoft.com/office/powerpoint/2010/main" val="1274616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0133E1-4F65-ED4F-9F35-B26398523D01}" type="datetimeFigureOut">
              <a:rPr lang="en-US" smtClean="0"/>
              <a:t>8/29/2019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A5F957-3815-5B43-887B-A60C2D506F98}" type="slidenum">
              <a:rPr lang="en-US" smtClean="0"/>
              <a:t>‹#›</a:t>
            </a:fld>
            <a:endParaRPr lang="en-US"/>
          </a:p>
        </p:txBody>
      </p:sp>
    </p:spTree>
    <p:extLst>
      <p:ext uri="{BB962C8B-B14F-4D97-AF65-F5344CB8AC3E}">
        <p14:creationId xmlns:p14="http://schemas.microsoft.com/office/powerpoint/2010/main" val="1330674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0133E1-4F65-ED4F-9F35-B26398523D01}" type="datetimeFigureOut">
              <a:rPr lang="en-US" smtClean="0"/>
              <a:t>8/29/2019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A5F957-3815-5B43-887B-A60C2D506F98}" type="slidenum">
              <a:rPr lang="en-US" smtClean="0"/>
              <a:t>‹#›</a:t>
            </a:fld>
            <a:endParaRPr lang="en-US"/>
          </a:p>
        </p:txBody>
      </p:sp>
    </p:spTree>
    <p:extLst>
      <p:ext uri="{BB962C8B-B14F-4D97-AF65-F5344CB8AC3E}">
        <p14:creationId xmlns:p14="http://schemas.microsoft.com/office/powerpoint/2010/main" val="751604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0133E1-4F65-ED4F-9F35-B26398523D01}" type="datetimeFigureOut">
              <a:rPr lang="en-US" smtClean="0"/>
              <a:t>8/29/2019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A5F957-3815-5B43-887B-A60C2D506F98}" type="slidenum">
              <a:rPr lang="en-US" smtClean="0"/>
              <a:t>‹#›</a:t>
            </a:fld>
            <a:endParaRPr lang="en-US"/>
          </a:p>
        </p:txBody>
      </p:sp>
    </p:spTree>
    <p:extLst>
      <p:ext uri="{BB962C8B-B14F-4D97-AF65-F5344CB8AC3E}">
        <p14:creationId xmlns:p14="http://schemas.microsoft.com/office/powerpoint/2010/main" val="723650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0133E1-4F65-ED4F-9F35-B26398523D01}" type="datetimeFigureOut">
              <a:rPr lang="en-US" smtClean="0"/>
              <a:t>8/29/2019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A5F957-3815-5B43-887B-A60C2D506F98}" type="slidenum">
              <a:rPr lang="en-US" smtClean="0"/>
              <a:t>‹#›</a:t>
            </a:fld>
            <a:endParaRPr lang="en-US"/>
          </a:p>
        </p:txBody>
      </p:sp>
    </p:spTree>
    <p:extLst>
      <p:ext uri="{BB962C8B-B14F-4D97-AF65-F5344CB8AC3E}">
        <p14:creationId xmlns:p14="http://schemas.microsoft.com/office/powerpoint/2010/main" val="1188867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0133E1-4F65-ED4F-9F35-B26398523D01}" type="datetimeFigureOut">
              <a:rPr lang="en-US" smtClean="0"/>
              <a:t>8/29/2019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A5F957-3815-5B43-887B-A60C2D506F98}" type="slidenum">
              <a:rPr lang="en-US" smtClean="0"/>
              <a:t>‹#›</a:t>
            </a:fld>
            <a:endParaRPr lang="en-US"/>
          </a:p>
        </p:txBody>
      </p:sp>
    </p:spTree>
    <p:extLst>
      <p:ext uri="{BB962C8B-B14F-4D97-AF65-F5344CB8AC3E}">
        <p14:creationId xmlns:p14="http://schemas.microsoft.com/office/powerpoint/2010/main" val="1102775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0133E1-4F65-ED4F-9F35-B26398523D01}" type="datetimeFigureOut">
              <a:rPr lang="en-US" smtClean="0"/>
              <a:t>8/29/2019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A5F957-3815-5B43-887B-A60C2D506F98}" type="slidenum">
              <a:rPr lang="en-US" smtClean="0"/>
              <a:t>‹#›</a:t>
            </a:fld>
            <a:endParaRPr lang="en-US"/>
          </a:p>
        </p:txBody>
      </p:sp>
    </p:spTree>
    <p:extLst>
      <p:ext uri="{BB962C8B-B14F-4D97-AF65-F5344CB8AC3E}">
        <p14:creationId xmlns:p14="http://schemas.microsoft.com/office/powerpoint/2010/main" val="1409534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mailto:ssillick@mt.gov"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www.mdt.mt.gov/research/"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mailto:mail@chsculture.org"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samhsa.gov/data/sites/default/files/cbhsq-reports/NSDUHDetailedTabs2017/NSDUHDetailedTabs2017.htm#tab6-84B"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34000"/>
            <a:extLst>
              <a:ext uri="{28A0092B-C50C-407E-A947-70E740481C1C}">
                <a14:useLocalDpi xmlns:a14="http://schemas.microsoft.com/office/drawing/2010/main" val="0"/>
              </a:ext>
            </a:extLst>
          </a:blip>
          <a:srcRect t="9687" b="5947"/>
          <a:stretch/>
        </p:blipFill>
        <p:spPr>
          <a:xfrm>
            <a:off x="14288" y="1"/>
            <a:ext cx="12192000" cy="6857999"/>
          </a:xfrm>
          <a:prstGeom prst="rect">
            <a:avLst/>
          </a:prstGeom>
        </p:spPr>
      </p:pic>
      <p:sp>
        <p:nvSpPr>
          <p:cNvPr id="9" name="Rectangle 8"/>
          <p:cNvSpPr/>
          <p:nvPr/>
        </p:nvSpPr>
        <p:spPr>
          <a:xfrm>
            <a:off x="568036" y="429491"/>
            <a:ext cx="4918365" cy="5555674"/>
          </a:xfrm>
          <a:prstGeom prst="rect">
            <a:avLst/>
          </a:prstGeom>
          <a:gradFill flip="none" rotWithShape="1">
            <a:gsLst>
              <a:gs pos="0">
                <a:schemeClr val="accent4">
                  <a:lumMod val="0"/>
                  <a:lumOff val="100000"/>
                </a:schemeClr>
              </a:gs>
              <a:gs pos="87000">
                <a:srgbClr val="AD881D"/>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8036" y="429491"/>
            <a:ext cx="11623964" cy="5555674"/>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619999" y="1"/>
            <a:ext cx="138547" cy="6857998"/>
          </a:xfrm>
          <a:prstGeom prst="rect">
            <a:avLst/>
          </a:prstGeom>
          <a:solidFill>
            <a:srgbClr val="004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8648" r="16020"/>
          <a:stretch/>
        </p:blipFill>
        <p:spPr>
          <a:xfrm>
            <a:off x="5486401" y="0"/>
            <a:ext cx="6719887" cy="6858000"/>
          </a:xfrm>
          <a:prstGeom prst="rect">
            <a:avLst/>
          </a:prstGeom>
        </p:spPr>
      </p:pic>
      <p:sp>
        <p:nvSpPr>
          <p:cNvPr id="10" name="Rectangle 9"/>
          <p:cNvSpPr/>
          <p:nvPr/>
        </p:nvSpPr>
        <p:spPr>
          <a:xfrm>
            <a:off x="5486401" y="0"/>
            <a:ext cx="142874" cy="6857999"/>
          </a:xfrm>
          <a:prstGeom prst="rect">
            <a:avLst/>
          </a:prstGeom>
          <a:solidFill>
            <a:srgbClr val="0047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A close up of a sign&#10;&#10;Description generated with very high confidence">
            <a:extLst>
              <a:ext uri="{FF2B5EF4-FFF2-40B4-BE49-F238E27FC236}">
                <a16:creationId xmlns:a16="http://schemas.microsoft.com/office/drawing/2014/main" id="{A6523D92-19B5-4EB0-8D04-E8C54B23050C}"/>
              </a:ext>
            </a:extLst>
          </p:cNvPr>
          <p:cNvPicPr>
            <a:picLocks noChangeAspect="1"/>
          </p:cNvPicPr>
          <p:nvPr/>
        </p:nvPicPr>
        <p:blipFill>
          <a:blip r:embed="rId4"/>
          <a:stretch>
            <a:fillRect/>
          </a:stretch>
        </p:blipFill>
        <p:spPr>
          <a:xfrm>
            <a:off x="619433" y="467442"/>
            <a:ext cx="4807973" cy="5480662"/>
          </a:xfrm>
          <a:prstGeom prst="rect">
            <a:avLst/>
          </a:prstGeom>
        </p:spPr>
      </p:pic>
    </p:spTree>
    <p:extLst>
      <p:ext uri="{BB962C8B-B14F-4D97-AF65-F5344CB8AC3E}">
        <p14:creationId xmlns:p14="http://schemas.microsoft.com/office/powerpoint/2010/main" val="761128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58400" y="3429000"/>
            <a:ext cx="9431515" cy="1994777"/>
          </a:xfrm>
          <a:prstGeom prst="rect">
            <a:avLst/>
          </a:prstGeom>
          <a:noFill/>
        </p:spPr>
        <p:txBody>
          <a:bodyPr wrap="square" rtlCol="0">
            <a:spAutoFit/>
          </a:bodyPr>
          <a:lstStyle/>
          <a:p>
            <a:pPr marL="457200" indent="-457200">
              <a:lnSpc>
                <a:spcPts val="2500"/>
              </a:lnSpc>
              <a:buFont typeface="Arial" charset="0"/>
              <a:buChar char="•"/>
            </a:pPr>
            <a:r>
              <a:rPr lang="en-US" sz="4000" baseline="30000" dirty="0">
                <a:solidFill>
                  <a:schemeClr val="bg2">
                    <a:lumMod val="50000"/>
                  </a:schemeClr>
                </a:solidFill>
                <a:latin typeface="Helvetica Neue" charset="0"/>
                <a:ea typeface="Helvetica Neue" charset="0"/>
                <a:cs typeface="Helvetica Neue" charset="0"/>
              </a:rPr>
              <a:t>Supporting existing traffic safety efforts</a:t>
            </a:r>
          </a:p>
          <a:p>
            <a:pPr marL="457200" indent="-457200">
              <a:lnSpc>
                <a:spcPts val="2500"/>
              </a:lnSpc>
              <a:buFont typeface="Arial" charset="0"/>
              <a:buChar char="•"/>
            </a:pPr>
            <a:endParaRPr lang="en-US" sz="4000" baseline="30000" dirty="0">
              <a:solidFill>
                <a:schemeClr val="bg2">
                  <a:lumMod val="50000"/>
                </a:schemeClr>
              </a:solidFill>
              <a:latin typeface="Helvetica Neue" charset="0"/>
              <a:ea typeface="Helvetica Neue" charset="0"/>
              <a:cs typeface="Helvetica Neue" charset="0"/>
            </a:endParaRPr>
          </a:p>
          <a:p>
            <a:pPr marL="457200" indent="-457200">
              <a:lnSpc>
                <a:spcPts val="2500"/>
              </a:lnSpc>
              <a:buFont typeface="Arial" charset="0"/>
              <a:buChar char="•"/>
            </a:pPr>
            <a:r>
              <a:rPr lang="en-US" sz="4000" baseline="30000" dirty="0">
                <a:solidFill>
                  <a:schemeClr val="bg2">
                    <a:lumMod val="50000"/>
                  </a:schemeClr>
                </a:solidFill>
                <a:latin typeface="Helvetica Neue" charset="0"/>
                <a:ea typeface="Helvetica Neue" charset="0"/>
                <a:cs typeface="Helvetica Neue" charset="0"/>
              </a:rPr>
              <a:t>Staying informed of safety-related issues</a:t>
            </a:r>
          </a:p>
          <a:p>
            <a:pPr marL="457200" indent="-457200">
              <a:lnSpc>
                <a:spcPts val="2500"/>
              </a:lnSpc>
              <a:buFont typeface="Arial" charset="0"/>
              <a:buChar char="•"/>
            </a:pPr>
            <a:endParaRPr lang="en-US" sz="4000" baseline="30000" dirty="0">
              <a:solidFill>
                <a:schemeClr val="bg2">
                  <a:lumMod val="50000"/>
                </a:schemeClr>
              </a:solidFill>
              <a:latin typeface="Helvetica Neue" charset="0"/>
              <a:ea typeface="Helvetica Neue" charset="0"/>
              <a:cs typeface="Helvetica Neue" charset="0"/>
            </a:endParaRPr>
          </a:p>
          <a:p>
            <a:pPr marL="457200" indent="-457200">
              <a:lnSpc>
                <a:spcPts val="2500"/>
              </a:lnSpc>
              <a:buFont typeface="Arial" charset="0"/>
              <a:buChar char="•"/>
            </a:pPr>
            <a:r>
              <a:rPr lang="en-US" sz="4000" baseline="30000" dirty="0">
                <a:solidFill>
                  <a:schemeClr val="bg2">
                    <a:lumMod val="50000"/>
                  </a:schemeClr>
                </a:solidFill>
                <a:latin typeface="Helvetica Neue" charset="0"/>
                <a:ea typeface="Helvetica Neue" charset="0"/>
                <a:cs typeface="Helvetica Neue" charset="0"/>
              </a:rPr>
              <a:t>Planning a safe way to get home before drinking alcohol</a:t>
            </a:r>
          </a:p>
          <a:p>
            <a:pPr>
              <a:lnSpc>
                <a:spcPts val="2500"/>
              </a:lnSpc>
            </a:pPr>
            <a:endParaRPr lang="en-US" sz="3000" baseline="30000" dirty="0">
              <a:latin typeface="Franklin Gothic Book" charset="0"/>
              <a:ea typeface="Franklin Gothic Book" charset="0"/>
              <a:cs typeface="Franklin Gothic Book" charset="0"/>
            </a:endParaRPr>
          </a:p>
        </p:txBody>
      </p:sp>
      <p:sp>
        <p:nvSpPr>
          <p:cNvPr id="13" name="TextBox 12"/>
          <p:cNvSpPr txBox="1"/>
          <p:nvPr/>
        </p:nvSpPr>
        <p:spPr>
          <a:xfrm>
            <a:off x="790864" y="2163009"/>
            <a:ext cx="10610272" cy="1292662"/>
          </a:xfrm>
          <a:prstGeom prst="rect">
            <a:avLst/>
          </a:prstGeom>
          <a:noFill/>
        </p:spPr>
        <p:txBody>
          <a:bodyPr wrap="square" rtlCol="0">
            <a:spAutoFit/>
          </a:bodyPr>
          <a:lstStyle/>
          <a:p>
            <a:pPr>
              <a:lnSpc>
                <a:spcPts val="3640"/>
              </a:lnSpc>
            </a:pPr>
            <a:r>
              <a:rPr lang="en-US" sz="5500" b="1" cap="all" baseline="30000" dirty="0">
                <a:ln w="0"/>
                <a:solidFill>
                  <a:srgbClr val="00476F"/>
                </a:solidFill>
                <a:effectLst>
                  <a:outerShdw blurRad="38100" dist="25400" dir="5400000" algn="ctr" rotWithShape="0">
                    <a:srgbClr val="6E747A">
                      <a:alpha val="43000"/>
                    </a:srgbClr>
                  </a:outerShdw>
                </a:effectLst>
                <a:latin typeface="Helvetica Neue" charset="0"/>
                <a:ea typeface="Helvetica Neue" charset="0"/>
                <a:cs typeface="Helvetica Neue" charset="0"/>
              </a:rPr>
              <a:t>Proactive traffic safety includes proactive behaviors like:</a:t>
            </a:r>
          </a:p>
          <a:p>
            <a:endParaRPr lang="en-US" dirty="0"/>
          </a:p>
        </p:txBody>
      </p:sp>
      <p:sp>
        <p:nvSpPr>
          <p:cNvPr id="11" name="Rectangle 10"/>
          <p:cNvSpPr/>
          <p:nvPr/>
        </p:nvSpPr>
        <p:spPr>
          <a:xfrm>
            <a:off x="0" y="1"/>
            <a:ext cx="12192000" cy="1341452"/>
          </a:xfrm>
          <a:prstGeom prst="rect">
            <a:avLst/>
          </a:prstGeom>
          <a:solidFill>
            <a:srgbClr val="AD8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1341452"/>
            <a:ext cx="12192000" cy="125399"/>
          </a:xfrm>
          <a:prstGeom prst="rect">
            <a:avLst/>
          </a:prstGeom>
          <a:solidFill>
            <a:srgbClr val="004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41334" y="420036"/>
            <a:ext cx="11027813" cy="1017010"/>
          </a:xfrm>
          <a:prstGeom prst="rect">
            <a:avLst/>
          </a:prstGeom>
          <a:noFill/>
        </p:spPr>
        <p:txBody>
          <a:bodyPr wrap="square" rtlCol="0">
            <a:spAutoFit/>
          </a:bodyPr>
          <a:lstStyle/>
          <a:p>
            <a:pPr>
              <a:lnSpc>
                <a:spcPts val="3600"/>
              </a:lnSpc>
            </a:pPr>
            <a:r>
              <a:rPr lang="en-US" sz="6000" baseline="10000" dirty="0">
                <a:solidFill>
                  <a:schemeClr val="bg1"/>
                </a:solidFill>
                <a:latin typeface="Helvetica Neue LT Std 57 Condensed" charset="0"/>
                <a:ea typeface="Helvetica Neue LT Std 57 Condensed" charset="0"/>
                <a:cs typeface="Helvetica Neue LT Std 57 Condensed" charset="0"/>
              </a:rPr>
              <a:t>PROACTIVE</a:t>
            </a:r>
          </a:p>
          <a:p>
            <a:pPr>
              <a:lnSpc>
                <a:spcPts val="3600"/>
              </a:lnSpc>
            </a:pPr>
            <a:r>
              <a:rPr lang="en-US" sz="6000" baseline="10000" dirty="0">
                <a:solidFill>
                  <a:srgbClr val="343433"/>
                </a:solidFill>
                <a:latin typeface="Helvetica Neue LT Std 57 Condensed" charset="0"/>
                <a:ea typeface="Helvetica Neue LT Std 57 Condensed" charset="0"/>
                <a:cs typeface="Helvetica Neue LT Std 57 Condensed" charset="0"/>
              </a:rPr>
              <a:t>TRAFFIC SAFETY – </a:t>
            </a:r>
            <a:r>
              <a:rPr lang="en-US" sz="6000" baseline="10000" dirty="0">
                <a:solidFill>
                  <a:schemeClr val="bg1"/>
                </a:solidFill>
                <a:latin typeface="Helvetica Neue LT Std 57 Condensed" charset="0"/>
                <a:ea typeface="Helvetica Neue LT Std 57 Condensed" charset="0"/>
                <a:cs typeface="Helvetica Neue LT Std 57 Condensed" charset="0"/>
              </a:rPr>
              <a:t>What You Need to Know</a:t>
            </a:r>
          </a:p>
        </p:txBody>
      </p:sp>
    </p:spTree>
    <p:extLst>
      <p:ext uri="{BB962C8B-B14F-4D97-AF65-F5344CB8AC3E}">
        <p14:creationId xmlns:p14="http://schemas.microsoft.com/office/powerpoint/2010/main" val="2585055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58400" y="3429000"/>
            <a:ext cx="9832207" cy="2977738"/>
          </a:xfrm>
          <a:prstGeom prst="rect">
            <a:avLst/>
          </a:prstGeom>
          <a:noFill/>
        </p:spPr>
        <p:txBody>
          <a:bodyPr wrap="square" rtlCol="0">
            <a:spAutoFit/>
          </a:bodyPr>
          <a:lstStyle/>
          <a:p>
            <a:pPr marL="457200" indent="-457200">
              <a:lnSpc>
                <a:spcPts val="2500"/>
              </a:lnSpc>
              <a:buFont typeface="Arial" charset="0"/>
              <a:buChar char="•"/>
            </a:pPr>
            <a:r>
              <a:rPr lang="en-US" sz="4000" baseline="30000" dirty="0">
                <a:solidFill>
                  <a:schemeClr val="bg2">
                    <a:lumMod val="50000"/>
                  </a:schemeClr>
                </a:solidFill>
                <a:latin typeface="Helvetica Neue" charset="0"/>
                <a:ea typeface="Helvetica Neue" charset="0"/>
                <a:cs typeface="Helvetica Neue" charset="0"/>
              </a:rPr>
              <a:t>Speaking up about unsafe behaviors like not wearing a seat belt or driving distracted</a:t>
            </a:r>
          </a:p>
          <a:p>
            <a:pPr marL="457200" indent="-457200">
              <a:lnSpc>
                <a:spcPts val="2500"/>
              </a:lnSpc>
              <a:buFont typeface="Arial" charset="0"/>
              <a:buChar char="•"/>
            </a:pPr>
            <a:endParaRPr lang="en-US" sz="4000" baseline="30000" dirty="0">
              <a:solidFill>
                <a:schemeClr val="bg2">
                  <a:lumMod val="50000"/>
                </a:schemeClr>
              </a:solidFill>
              <a:latin typeface="Helvetica Neue" charset="0"/>
              <a:ea typeface="Helvetica Neue" charset="0"/>
              <a:cs typeface="Helvetica Neue" charset="0"/>
            </a:endParaRPr>
          </a:p>
          <a:p>
            <a:pPr marL="457200" indent="-457200">
              <a:lnSpc>
                <a:spcPts val="2500"/>
              </a:lnSpc>
              <a:buFont typeface="Arial" charset="0"/>
              <a:buChar char="•"/>
            </a:pPr>
            <a:r>
              <a:rPr lang="en-US" sz="4000" baseline="30000" dirty="0">
                <a:solidFill>
                  <a:schemeClr val="bg2">
                    <a:lumMod val="50000"/>
                  </a:schemeClr>
                </a:solidFill>
                <a:latin typeface="Helvetica Neue" charset="0"/>
                <a:ea typeface="Helvetica Neue" charset="0"/>
                <a:cs typeface="Helvetica Neue" charset="0"/>
              </a:rPr>
              <a:t>Establishing family rules about safety like never texting while driving or never riding with someone who has been drinking alcohol</a:t>
            </a:r>
          </a:p>
          <a:p>
            <a:pPr marL="457200" indent="-457200">
              <a:lnSpc>
                <a:spcPts val="2500"/>
              </a:lnSpc>
              <a:buFont typeface="Arial" charset="0"/>
              <a:buChar char="•"/>
            </a:pPr>
            <a:endParaRPr lang="en-US" sz="4000" baseline="30000" dirty="0">
              <a:solidFill>
                <a:schemeClr val="bg2">
                  <a:lumMod val="50000"/>
                </a:schemeClr>
              </a:solidFill>
              <a:latin typeface="Helvetica Neue" charset="0"/>
              <a:ea typeface="Helvetica Neue" charset="0"/>
              <a:cs typeface="Helvetica Neue" charset="0"/>
            </a:endParaRPr>
          </a:p>
          <a:p>
            <a:pPr marL="457200" indent="-457200">
              <a:lnSpc>
                <a:spcPts val="2500"/>
              </a:lnSpc>
              <a:buFont typeface="Arial" charset="0"/>
              <a:buChar char="•"/>
            </a:pPr>
            <a:r>
              <a:rPr lang="en-US" sz="4000" baseline="30000" dirty="0">
                <a:solidFill>
                  <a:schemeClr val="bg2">
                    <a:lumMod val="50000"/>
                  </a:schemeClr>
                </a:solidFill>
                <a:latin typeface="Helvetica Neue" charset="0"/>
                <a:ea typeface="Helvetica Neue" charset="0"/>
                <a:cs typeface="Helvetica Neue" charset="0"/>
              </a:rPr>
              <a:t>Establishing a workplace policy like always wearing a seat belt in a company vehicle </a:t>
            </a:r>
            <a:endParaRPr lang="en-US" sz="3000" baseline="30000" dirty="0">
              <a:latin typeface="Franklin Gothic Book" charset="0"/>
              <a:ea typeface="Franklin Gothic Book" charset="0"/>
              <a:cs typeface="Franklin Gothic Book" charset="0"/>
            </a:endParaRPr>
          </a:p>
        </p:txBody>
      </p:sp>
      <p:sp>
        <p:nvSpPr>
          <p:cNvPr id="13" name="TextBox 12"/>
          <p:cNvSpPr txBox="1"/>
          <p:nvPr/>
        </p:nvSpPr>
        <p:spPr>
          <a:xfrm>
            <a:off x="790864" y="2163009"/>
            <a:ext cx="10610272" cy="1292662"/>
          </a:xfrm>
          <a:prstGeom prst="rect">
            <a:avLst/>
          </a:prstGeom>
          <a:noFill/>
        </p:spPr>
        <p:txBody>
          <a:bodyPr wrap="square" rtlCol="0">
            <a:spAutoFit/>
          </a:bodyPr>
          <a:lstStyle/>
          <a:p>
            <a:pPr>
              <a:lnSpc>
                <a:spcPts val="3640"/>
              </a:lnSpc>
            </a:pPr>
            <a:r>
              <a:rPr lang="en-US" sz="5500" b="1" cap="all" baseline="30000" dirty="0">
                <a:ln w="0"/>
                <a:solidFill>
                  <a:srgbClr val="00476F"/>
                </a:solidFill>
                <a:effectLst>
                  <a:outerShdw blurRad="38100" dist="25400" dir="5400000" algn="ctr" rotWithShape="0">
                    <a:srgbClr val="6E747A">
                      <a:alpha val="43000"/>
                    </a:srgbClr>
                  </a:outerShdw>
                </a:effectLst>
                <a:latin typeface="Helvetica Neue" charset="0"/>
                <a:ea typeface="Helvetica Neue" charset="0"/>
                <a:cs typeface="Helvetica Neue" charset="0"/>
              </a:rPr>
              <a:t>Proactive traffic safety includes proactive behaviors like:</a:t>
            </a:r>
          </a:p>
          <a:p>
            <a:endParaRPr lang="en-US" dirty="0"/>
          </a:p>
        </p:txBody>
      </p:sp>
      <p:sp>
        <p:nvSpPr>
          <p:cNvPr id="11" name="Rectangle 10"/>
          <p:cNvSpPr/>
          <p:nvPr/>
        </p:nvSpPr>
        <p:spPr>
          <a:xfrm>
            <a:off x="0" y="1"/>
            <a:ext cx="12192000" cy="1341452"/>
          </a:xfrm>
          <a:prstGeom prst="rect">
            <a:avLst/>
          </a:prstGeom>
          <a:solidFill>
            <a:srgbClr val="AD8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1341452"/>
            <a:ext cx="12192000" cy="125399"/>
          </a:xfrm>
          <a:prstGeom prst="rect">
            <a:avLst/>
          </a:prstGeom>
          <a:solidFill>
            <a:srgbClr val="004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41334" y="420036"/>
            <a:ext cx="11027813" cy="1017010"/>
          </a:xfrm>
          <a:prstGeom prst="rect">
            <a:avLst/>
          </a:prstGeom>
          <a:noFill/>
        </p:spPr>
        <p:txBody>
          <a:bodyPr wrap="square" rtlCol="0">
            <a:spAutoFit/>
          </a:bodyPr>
          <a:lstStyle/>
          <a:p>
            <a:pPr>
              <a:lnSpc>
                <a:spcPts val="3600"/>
              </a:lnSpc>
            </a:pPr>
            <a:r>
              <a:rPr lang="en-US" sz="6000" baseline="10000" dirty="0">
                <a:solidFill>
                  <a:schemeClr val="bg1"/>
                </a:solidFill>
                <a:latin typeface="Helvetica Neue LT Std 57 Condensed" charset="0"/>
                <a:ea typeface="Helvetica Neue LT Std 57 Condensed" charset="0"/>
                <a:cs typeface="Helvetica Neue LT Std 57 Condensed" charset="0"/>
              </a:rPr>
              <a:t>PROACTIVE</a:t>
            </a:r>
          </a:p>
          <a:p>
            <a:pPr>
              <a:lnSpc>
                <a:spcPts val="3600"/>
              </a:lnSpc>
            </a:pPr>
            <a:r>
              <a:rPr lang="en-US" sz="6000" baseline="10000" dirty="0">
                <a:solidFill>
                  <a:srgbClr val="343433"/>
                </a:solidFill>
                <a:latin typeface="Helvetica Neue LT Std 57 Condensed" charset="0"/>
                <a:ea typeface="Helvetica Neue LT Std 57 Condensed" charset="0"/>
                <a:cs typeface="Helvetica Neue LT Std 57 Condensed" charset="0"/>
              </a:rPr>
              <a:t>TRAFFIC SAFETY – </a:t>
            </a:r>
            <a:r>
              <a:rPr lang="en-US" sz="6000" baseline="10000" dirty="0">
                <a:solidFill>
                  <a:schemeClr val="bg1"/>
                </a:solidFill>
                <a:latin typeface="Helvetica Neue LT Std 57 Condensed" charset="0"/>
                <a:ea typeface="Helvetica Neue LT Std 57 Condensed" charset="0"/>
                <a:cs typeface="Helvetica Neue LT Std 57 Condensed" charset="0"/>
              </a:rPr>
              <a:t>What You Need to Know</a:t>
            </a:r>
          </a:p>
        </p:txBody>
      </p:sp>
    </p:spTree>
    <p:extLst>
      <p:ext uri="{BB962C8B-B14F-4D97-AF65-F5344CB8AC3E}">
        <p14:creationId xmlns:p14="http://schemas.microsoft.com/office/powerpoint/2010/main" val="3104224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58400" y="2713115"/>
            <a:ext cx="10797978" cy="3618939"/>
          </a:xfrm>
          <a:prstGeom prst="rect">
            <a:avLst/>
          </a:prstGeom>
          <a:noFill/>
        </p:spPr>
        <p:txBody>
          <a:bodyPr wrap="square" rtlCol="0">
            <a:spAutoFit/>
          </a:bodyPr>
          <a:lstStyle/>
          <a:p>
            <a:pPr marL="457200" indent="-457200">
              <a:lnSpc>
                <a:spcPts val="2500"/>
              </a:lnSpc>
              <a:buFont typeface="Arial" charset="0"/>
              <a:buChar char="•"/>
            </a:pPr>
            <a:r>
              <a:rPr lang="en-US" sz="4000" baseline="30000" dirty="0">
                <a:solidFill>
                  <a:schemeClr val="bg2">
                    <a:lumMod val="50000"/>
                  </a:schemeClr>
                </a:solidFill>
                <a:latin typeface="Helvetica Neue" charset="0"/>
                <a:ea typeface="Helvetica Neue" charset="0"/>
                <a:cs typeface="Helvetica Neue" charset="0"/>
              </a:rPr>
              <a:t>Creates a shared commitment to safety</a:t>
            </a:r>
          </a:p>
          <a:p>
            <a:pPr>
              <a:lnSpc>
                <a:spcPts val="2500"/>
              </a:lnSpc>
            </a:pPr>
            <a:endParaRPr lang="en-US" sz="4000" baseline="30000" dirty="0">
              <a:solidFill>
                <a:schemeClr val="bg2">
                  <a:lumMod val="50000"/>
                </a:schemeClr>
              </a:solidFill>
              <a:latin typeface="Helvetica Neue" charset="0"/>
              <a:ea typeface="Helvetica Neue" charset="0"/>
              <a:cs typeface="Helvetica Neue" charset="0"/>
            </a:endParaRPr>
          </a:p>
          <a:p>
            <a:pPr marL="457200" indent="-457200">
              <a:lnSpc>
                <a:spcPts val="2500"/>
              </a:lnSpc>
              <a:buFont typeface="Arial" charset="0"/>
              <a:buChar char="•"/>
            </a:pPr>
            <a:r>
              <a:rPr lang="en-US" sz="4000" baseline="30000" dirty="0">
                <a:solidFill>
                  <a:schemeClr val="bg2">
                    <a:lumMod val="50000"/>
                  </a:schemeClr>
                </a:solidFill>
                <a:latin typeface="Helvetica Neue" charset="0"/>
                <a:ea typeface="Helvetica Neue" charset="0"/>
                <a:cs typeface="Helvetica Neue" charset="0"/>
              </a:rPr>
              <a:t>Encourages proactive behaviors that support safety efforts</a:t>
            </a:r>
          </a:p>
          <a:p>
            <a:pPr>
              <a:lnSpc>
                <a:spcPts val="2500"/>
              </a:lnSpc>
            </a:pPr>
            <a:endParaRPr lang="en-US" sz="4000" baseline="30000" dirty="0">
              <a:solidFill>
                <a:schemeClr val="bg2">
                  <a:lumMod val="50000"/>
                </a:schemeClr>
              </a:solidFill>
              <a:latin typeface="Helvetica Neue" charset="0"/>
              <a:ea typeface="Helvetica Neue" charset="0"/>
              <a:cs typeface="Helvetica Neue" charset="0"/>
            </a:endParaRPr>
          </a:p>
          <a:p>
            <a:pPr marL="457200" indent="-457200">
              <a:lnSpc>
                <a:spcPts val="2500"/>
              </a:lnSpc>
              <a:buFont typeface="Arial" charset="0"/>
              <a:buChar char="•"/>
            </a:pPr>
            <a:r>
              <a:rPr lang="en-US" sz="4000" baseline="30000" dirty="0">
                <a:solidFill>
                  <a:schemeClr val="bg2">
                    <a:lumMod val="50000"/>
                  </a:schemeClr>
                </a:solidFill>
                <a:latin typeface="Helvetica Neue" charset="0"/>
                <a:ea typeface="Helvetica Neue" charset="0"/>
                <a:cs typeface="Helvetica Neue" charset="0"/>
              </a:rPr>
              <a:t>Encourages proactive behaviors that extend beyond one’s own safety to support the safety of others</a:t>
            </a:r>
          </a:p>
          <a:p>
            <a:pPr>
              <a:lnSpc>
                <a:spcPts val="2500"/>
              </a:lnSpc>
            </a:pPr>
            <a:endParaRPr lang="en-US" sz="4000" baseline="30000" dirty="0">
              <a:solidFill>
                <a:schemeClr val="bg2">
                  <a:lumMod val="50000"/>
                </a:schemeClr>
              </a:solidFill>
              <a:latin typeface="Helvetica Neue" charset="0"/>
              <a:ea typeface="Helvetica Neue" charset="0"/>
              <a:cs typeface="Helvetica Neue" charset="0"/>
            </a:endParaRPr>
          </a:p>
          <a:p>
            <a:pPr marL="457200" indent="-457200">
              <a:lnSpc>
                <a:spcPts val="2500"/>
              </a:lnSpc>
              <a:buFont typeface="Arial" charset="0"/>
              <a:buChar char="•"/>
            </a:pPr>
            <a:r>
              <a:rPr lang="en-US" sz="4000" baseline="30000" dirty="0">
                <a:solidFill>
                  <a:schemeClr val="bg2">
                    <a:lumMod val="50000"/>
                  </a:schemeClr>
                </a:solidFill>
                <a:latin typeface="Helvetica Neue" charset="0"/>
                <a:ea typeface="Helvetica Neue" charset="0"/>
                <a:cs typeface="Helvetica Neue" charset="0"/>
              </a:rPr>
              <a:t>Expands the focus to include the large group of safe road users as a way to influence the small group engaging in risky behaviors</a:t>
            </a:r>
          </a:p>
          <a:p>
            <a:pPr>
              <a:lnSpc>
                <a:spcPts val="2500"/>
              </a:lnSpc>
            </a:pPr>
            <a:endParaRPr lang="en-US" sz="4000" baseline="30000" dirty="0">
              <a:solidFill>
                <a:schemeClr val="bg2">
                  <a:lumMod val="50000"/>
                </a:schemeClr>
              </a:solidFill>
              <a:latin typeface="Helvetica Neue" charset="0"/>
              <a:ea typeface="Helvetica Neue" charset="0"/>
              <a:cs typeface="Helvetica Neue" charset="0"/>
            </a:endParaRPr>
          </a:p>
          <a:p>
            <a:pPr marL="457200" indent="-457200">
              <a:lnSpc>
                <a:spcPts val="2500"/>
              </a:lnSpc>
              <a:buFont typeface="Arial" charset="0"/>
              <a:buChar char="•"/>
            </a:pPr>
            <a:r>
              <a:rPr lang="en-US" sz="4000" baseline="30000" dirty="0">
                <a:solidFill>
                  <a:schemeClr val="bg2">
                    <a:lumMod val="50000"/>
                  </a:schemeClr>
                </a:solidFill>
                <a:latin typeface="Helvetica Neue" charset="0"/>
                <a:ea typeface="Helvetica Neue" charset="0"/>
                <a:cs typeface="Helvetica Neue" charset="0"/>
              </a:rPr>
              <a:t>Enhances existing Strategic Highway Safety Plan efforts</a:t>
            </a:r>
          </a:p>
        </p:txBody>
      </p:sp>
      <p:sp>
        <p:nvSpPr>
          <p:cNvPr id="13" name="TextBox 12"/>
          <p:cNvSpPr txBox="1"/>
          <p:nvPr/>
        </p:nvSpPr>
        <p:spPr>
          <a:xfrm>
            <a:off x="917332" y="1940205"/>
            <a:ext cx="9767791" cy="830997"/>
          </a:xfrm>
          <a:prstGeom prst="rect">
            <a:avLst/>
          </a:prstGeom>
          <a:noFill/>
        </p:spPr>
        <p:txBody>
          <a:bodyPr wrap="square" rtlCol="0">
            <a:spAutoFit/>
          </a:bodyPr>
          <a:lstStyle/>
          <a:p>
            <a:pPr>
              <a:lnSpc>
                <a:spcPts val="3640"/>
              </a:lnSpc>
            </a:pPr>
            <a:r>
              <a:rPr lang="en-US" sz="5500" b="1" cap="all" baseline="30000" dirty="0">
                <a:ln w="0"/>
                <a:solidFill>
                  <a:srgbClr val="00476F"/>
                </a:solidFill>
                <a:effectLst>
                  <a:outerShdw blurRad="38100" dist="25400" dir="5400000" algn="ctr" rotWithShape="0">
                    <a:srgbClr val="6E747A">
                      <a:alpha val="43000"/>
                    </a:srgbClr>
                  </a:outerShdw>
                </a:effectLst>
                <a:latin typeface="Helvetica Neue" charset="0"/>
                <a:ea typeface="Helvetica Neue" charset="0"/>
                <a:cs typeface="Helvetica Neue" charset="0"/>
              </a:rPr>
              <a:t>Growing proactive traffic safety</a:t>
            </a:r>
          </a:p>
          <a:p>
            <a:endParaRPr lang="en-US" dirty="0"/>
          </a:p>
        </p:txBody>
      </p:sp>
      <p:sp>
        <p:nvSpPr>
          <p:cNvPr id="11" name="Rectangle 10"/>
          <p:cNvSpPr/>
          <p:nvPr/>
        </p:nvSpPr>
        <p:spPr>
          <a:xfrm>
            <a:off x="0" y="1"/>
            <a:ext cx="12192000" cy="1341452"/>
          </a:xfrm>
          <a:prstGeom prst="rect">
            <a:avLst/>
          </a:prstGeom>
          <a:solidFill>
            <a:srgbClr val="AD8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1341452"/>
            <a:ext cx="12192000" cy="125399"/>
          </a:xfrm>
          <a:prstGeom prst="rect">
            <a:avLst/>
          </a:prstGeom>
          <a:solidFill>
            <a:srgbClr val="004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41334" y="420036"/>
            <a:ext cx="11027813" cy="1017010"/>
          </a:xfrm>
          <a:prstGeom prst="rect">
            <a:avLst/>
          </a:prstGeom>
          <a:noFill/>
        </p:spPr>
        <p:txBody>
          <a:bodyPr wrap="square" rtlCol="0">
            <a:spAutoFit/>
          </a:bodyPr>
          <a:lstStyle/>
          <a:p>
            <a:pPr>
              <a:lnSpc>
                <a:spcPts val="3600"/>
              </a:lnSpc>
            </a:pPr>
            <a:r>
              <a:rPr lang="en-US" sz="6000" baseline="10000" dirty="0">
                <a:solidFill>
                  <a:schemeClr val="bg1"/>
                </a:solidFill>
                <a:latin typeface="Helvetica Neue LT Std 57 Condensed" charset="0"/>
                <a:ea typeface="Helvetica Neue LT Std 57 Condensed" charset="0"/>
                <a:cs typeface="Helvetica Neue LT Std 57 Condensed" charset="0"/>
              </a:rPr>
              <a:t>PROACTIVE</a:t>
            </a:r>
          </a:p>
          <a:p>
            <a:pPr>
              <a:lnSpc>
                <a:spcPts val="3600"/>
              </a:lnSpc>
            </a:pPr>
            <a:r>
              <a:rPr lang="en-US" sz="6000" baseline="10000" dirty="0">
                <a:solidFill>
                  <a:srgbClr val="343433"/>
                </a:solidFill>
                <a:latin typeface="Helvetica Neue LT Std 57 Condensed" charset="0"/>
                <a:ea typeface="Helvetica Neue LT Std 57 Condensed" charset="0"/>
                <a:cs typeface="Helvetica Neue LT Std 57 Condensed" charset="0"/>
              </a:rPr>
              <a:t>TRAFFIC SAFETY – </a:t>
            </a:r>
            <a:r>
              <a:rPr lang="en-US" sz="6000" baseline="10000" dirty="0">
                <a:solidFill>
                  <a:schemeClr val="bg1"/>
                </a:solidFill>
                <a:latin typeface="Helvetica Neue LT Std 57 Condensed" charset="0"/>
                <a:ea typeface="Helvetica Neue LT Std 57 Condensed" charset="0"/>
                <a:cs typeface="Helvetica Neue LT Std 57 Condensed" charset="0"/>
              </a:rPr>
              <a:t>What You Need to Know</a:t>
            </a:r>
          </a:p>
        </p:txBody>
      </p:sp>
    </p:spTree>
    <p:extLst>
      <p:ext uri="{BB962C8B-B14F-4D97-AF65-F5344CB8AC3E}">
        <p14:creationId xmlns:p14="http://schemas.microsoft.com/office/powerpoint/2010/main" val="2099342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58400" y="2713115"/>
            <a:ext cx="6349267" cy="1695336"/>
          </a:xfrm>
          <a:prstGeom prst="rect">
            <a:avLst/>
          </a:prstGeom>
          <a:noFill/>
        </p:spPr>
        <p:txBody>
          <a:bodyPr wrap="square" rtlCol="0">
            <a:spAutoFit/>
          </a:bodyPr>
          <a:lstStyle/>
          <a:p>
            <a:pPr>
              <a:lnSpc>
                <a:spcPts val="2500"/>
              </a:lnSpc>
            </a:pPr>
            <a:r>
              <a:rPr lang="en-US" sz="4000" baseline="30000" dirty="0">
                <a:solidFill>
                  <a:schemeClr val="bg2">
                    <a:lumMod val="50000"/>
                  </a:schemeClr>
                </a:solidFill>
                <a:latin typeface="Helvetica Neue" charset="0"/>
                <a:ea typeface="Helvetica Neue" charset="0"/>
                <a:cs typeface="Helvetica Neue" charset="0"/>
              </a:rPr>
              <a:t>Growing proactive traffic safety is an opportunity for traffic safety professionals and stakeholders to create lasting and sustainable improvements in traffic safety behaviors.</a:t>
            </a:r>
          </a:p>
        </p:txBody>
      </p:sp>
      <p:sp>
        <p:nvSpPr>
          <p:cNvPr id="11" name="Rectangle 10"/>
          <p:cNvSpPr/>
          <p:nvPr/>
        </p:nvSpPr>
        <p:spPr>
          <a:xfrm>
            <a:off x="0" y="1"/>
            <a:ext cx="12192000" cy="1341452"/>
          </a:xfrm>
          <a:prstGeom prst="rect">
            <a:avLst/>
          </a:prstGeom>
          <a:solidFill>
            <a:srgbClr val="AD8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1341452"/>
            <a:ext cx="12192000" cy="125399"/>
          </a:xfrm>
          <a:prstGeom prst="rect">
            <a:avLst/>
          </a:prstGeom>
          <a:solidFill>
            <a:srgbClr val="004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41334" y="420036"/>
            <a:ext cx="11027813" cy="1017010"/>
          </a:xfrm>
          <a:prstGeom prst="rect">
            <a:avLst/>
          </a:prstGeom>
          <a:noFill/>
        </p:spPr>
        <p:txBody>
          <a:bodyPr wrap="square" rtlCol="0">
            <a:spAutoFit/>
          </a:bodyPr>
          <a:lstStyle/>
          <a:p>
            <a:pPr>
              <a:lnSpc>
                <a:spcPts val="3600"/>
              </a:lnSpc>
            </a:pPr>
            <a:r>
              <a:rPr lang="en-US" sz="6000" baseline="10000" dirty="0">
                <a:solidFill>
                  <a:schemeClr val="bg1"/>
                </a:solidFill>
                <a:latin typeface="Helvetica Neue LT Std 57 Condensed" charset="0"/>
                <a:ea typeface="Helvetica Neue LT Std 57 Condensed" charset="0"/>
                <a:cs typeface="Helvetica Neue LT Std 57 Condensed" charset="0"/>
              </a:rPr>
              <a:t>PROACTIVE</a:t>
            </a:r>
          </a:p>
          <a:p>
            <a:pPr>
              <a:lnSpc>
                <a:spcPts val="3600"/>
              </a:lnSpc>
            </a:pPr>
            <a:r>
              <a:rPr lang="en-US" sz="6000" baseline="10000" dirty="0">
                <a:solidFill>
                  <a:srgbClr val="343433"/>
                </a:solidFill>
                <a:latin typeface="Helvetica Neue LT Std 57 Condensed" charset="0"/>
                <a:ea typeface="Helvetica Neue LT Std 57 Condensed" charset="0"/>
                <a:cs typeface="Helvetica Neue LT Std 57 Condensed" charset="0"/>
              </a:rPr>
              <a:t>TRAFFIC SAFETY – </a:t>
            </a:r>
            <a:r>
              <a:rPr lang="en-US" sz="6000" baseline="10000" dirty="0">
                <a:solidFill>
                  <a:schemeClr val="bg1"/>
                </a:solidFill>
                <a:latin typeface="Helvetica Neue LT Std 57 Condensed" charset="0"/>
                <a:ea typeface="Helvetica Neue LT Std 57 Condensed" charset="0"/>
                <a:cs typeface="Helvetica Neue LT Std 57 Condensed" charset="0"/>
              </a:rPr>
              <a:t>What You Need to Know</a:t>
            </a:r>
          </a:p>
        </p:txBody>
      </p:sp>
      <p:pic>
        <p:nvPicPr>
          <p:cNvPr id="3" name="Picture 2">
            <a:extLst>
              <a:ext uri="{FF2B5EF4-FFF2-40B4-BE49-F238E27FC236}">
                <a16:creationId xmlns:a16="http://schemas.microsoft.com/office/drawing/2014/main" id="{49D5B963-4C43-4CC3-A736-97E5C35A079F}"/>
              </a:ext>
            </a:extLst>
          </p:cNvPr>
          <p:cNvPicPr>
            <a:picLocks noChangeAspect="1"/>
          </p:cNvPicPr>
          <p:nvPr/>
        </p:nvPicPr>
        <p:blipFill>
          <a:blip r:embed="rId3"/>
          <a:stretch>
            <a:fillRect/>
          </a:stretch>
        </p:blipFill>
        <p:spPr>
          <a:xfrm>
            <a:off x="7407667" y="2455587"/>
            <a:ext cx="4589271" cy="3060961"/>
          </a:xfrm>
          <a:prstGeom prst="rect">
            <a:avLst/>
          </a:prstGeom>
        </p:spPr>
      </p:pic>
    </p:spTree>
    <p:extLst>
      <p:ext uri="{BB962C8B-B14F-4D97-AF65-F5344CB8AC3E}">
        <p14:creationId xmlns:p14="http://schemas.microsoft.com/office/powerpoint/2010/main" val="4061545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58399" y="2278055"/>
            <a:ext cx="8681501" cy="4225772"/>
          </a:xfrm>
          <a:prstGeom prst="rect">
            <a:avLst/>
          </a:prstGeom>
          <a:noFill/>
        </p:spPr>
        <p:txBody>
          <a:bodyPr wrap="square" rtlCol="0">
            <a:spAutoFit/>
          </a:bodyPr>
          <a:lstStyle/>
          <a:p>
            <a:pPr marL="457200" indent="-457200">
              <a:lnSpc>
                <a:spcPts val="2300"/>
              </a:lnSpc>
              <a:buFont typeface="Arial" charset="0"/>
              <a:buChar char="•"/>
            </a:pPr>
            <a:r>
              <a:rPr lang="en-US" sz="4000" baseline="30000" dirty="0">
                <a:solidFill>
                  <a:schemeClr val="bg2">
                    <a:lumMod val="50000"/>
                  </a:schemeClr>
                </a:solidFill>
                <a:latin typeface="Helvetica" charset="0"/>
                <a:ea typeface="Helvetica" charset="0"/>
                <a:cs typeface="Helvetica" charset="0"/>
              </a:rPr>
              <a:t>Proactive traffic safety is a new opportunity to improve traffic safety. </a:t>
            </a:r>
          </a:p>
          <a:p>
            <a:pPr>
              <a:lnSpc>
                <a:spcPts val="2300"/>
              </a:lnSpc>
            </a:pPr>
            <a:r>
              <a:rPr lang="en-US" sz="4000" baseline="30000" dirty="0">
                <a:solidFill>
                  <a:schemeClr val="bg2">
                    <a:lumMod val="50000"/>
                  </a:schemeClr>
                </a:solidFill>
                <a:latin typeface="Helvetica" charset="0"/>
                <a:ea typeface="Helvetica" charset="0"/>
                <a:cs typeface="Helvetica" charset="0"/>
              </a:rPr>
              <a:t> </a:t>
            </a:r>
          </a:p>
          <a:p>
            <a:pPr marL="457200" indent="-457200">
              <a:lnSpc>
                <a:spcPts val="2300"/>
              </a:lnSpc>
              <a:buFont typeface="Arial" charset="0"/>
              <a:buChar char="•"/>
            </a:pPr>
            <a:r>
              <a:rPr lang="en-US" sz="4000" baseline="30000" dirty="0">
                <a:solidFill>
                  <a:schemeClr val="bg2">
                    <a:lumMod val="50000"/>
                  </a:schemeClr>
                </a:solidFill>
                <a:latin typeface="Helvetica" charset="0"/>
                <a:ea typeface="Helvetica" charset="0"/>
                <a:cs typeface="Helvetica" charset="0"/>
              </a:rPr>
              <a:t>It’s an approach that leverages our existing positive traffic safety culture and, once established, is likely to be sustained.</a:t>
            </a:r>
          </a:p>
          <a:p>
            <a:pPr>
              <a:lnSpc>
                <a:spcPts val="2300"/>
              </a:lnSpc>
            </a:pPr>
            <a:endParaRPr lang="en-US" sz="4000" baseline="30000" dirty="0">
              <a:solidFill>
                <a:schemeClr val="bg2">
                  <a:lumMod val="50000"/>
                </a:schemeClr>
              </a:solidFill>
              <a:latin typeface="Helvetica" charset="0"/>
              <a:ea typeface="Helvetica" charset="0"/>
              <a:cs typeface="Helvetica" charset="0"/>
            </a:endParaRPr>
          </a:p>
          <a:p>
            <a:pPr marL="457200" indent="-457200">
              <a:lnSpc>
                <a:spcPts val="2300"/>
              </a:lnSpc>
              <a:buFont typeface="Arial" charset="0"/>
              <a:buChar char="•"/>
            </a:pPr>
            <a:r>
              <a:rPr lang="en-US" sz="4000" baseline="30000" dirty="0">
                <a:solidFill>
                  <a:schemeClr val="bg2">
                    <a:lumMod val="50000"/>
                  </a:schemeClr>
                </a:solidFill>
                <a:latin typeface="Helvetica" charset="0"/>
                <a:ea typeface="Helvetica" charset="0"/>
                <a:cs typeface="Helvetica" charset="0"/>
              </a:rPr>
              <a:t>Action is needed to move this approach forward.</a:t>
            </a:r>
          </a:p>
          <a:p>
            <a:pPr lvl="1">
              <a:lnSpc>
                <a:spcPts val="2300"/>
              </a:lnSpc>
            </a:pPr>
            <a:endParaRPr lang="en-US" sz="4000" baseline="30000" dirty="0">
              <a:solidFill>
                <a:schemeClr val="bg2">
                  <a:lumMod val="50000"/>
                </a:schemeClr>
              </a:solidFill>
              <a:latin typeface="Helvetica" charset="0"/>
              <a:ea typeface="Helvetica" charset="0"/>
              <a:cs typeface="Helvetica" charset="0"/>
            </a:endParaRPr>
          </a:p>
          <a:p>
            <a:pPr marL="1371600" lvl="2" indent="-457200">
              <a:lnSpc>
                <a:spcPts val="2300"/>
              </a:lnSpc>
              <a:buFont typeface="Arial" charset="0"/>
              <a:buChar char="•"/>
            </a:pPr>
            <a:r>
              <a:rPr lang="en-US" sz="4000" baseline="30000" dirty="0">
                <a:solidFill>
                  <a:schemeClr val="bg2">
                    <a:lumMod val="50000"/>
                  </a:schemeClr>
                </a:solidFill>
                <a:latin typeface="Helvetica" charset="0"/>
                <a:ea typeface="Helvetica" charset="0"/>
                <a:cs typeface="Helvetica" charset="0"/>
              </a:rPr>
              <a:t>Tools</a:t>
            </a:r>
          </a:p>
          <a:p>
            <a:pPr lvl="2">
              <a:lnSpc>
                <a:spcPts val="2300"/>
              </a:lnSpc>
            </a:pPr>
            <a:endParaRPr lang="en-US" sz="4000" baseline="30000" dirty="0">
              <a:solidFill>
                <a:schemeClr val="bg2">
                  <a:lumMod val="50000"/>
                </a:schemeClr>
              </a:solidFill>
              <a:latin typeface="Helvetica" charset="0"/>
              <a:ea typeface="Helvetica" charset="0"/>
              <a:cs typeface="Helvetica" charset="0"/>
            </a:endParaRPr>
          </a:p>
          <a:p>
            <a:pPr marL="1371600" lvl="2" indent="-457200">
              <a:lnSpc>
                <a:spcPts val="2300"/>
              </a:lnSpc>
              <a:buFont typeface="Arial" charset="0"/>
              <a:buChar char="•"/>
            </a:pPr>
            <a:r>
              <a:rPr lang="en-US" sz="4000" baseline="30000" dirty="0">
                <a:solidFill>
                  <a:schemeClr val="bg2">
                    <a:lumMod val="50000"/>
                  </a:schemeClr>
                </a:solidFill>
                <a:latin typeface="Helvetica" charset="0"/>
                <a:ea typeface="Helvetica" charset="0"/>
                <a:cs typeface="Helvetica" charset="0"/>
              </a:rPr>
              <a:t>Tips</a:t>
            </a:r>
          </a:p>
          <a:p>
            <a:pPr lvl="2">
              <a:lnSpc>
                <a:spcPts val="2300"/>
              </a:lnSpc>
            </a:pPr>
            <a:endParaRPr lang="en-US" sz="4000" baseline="30000" dirty="0">
              <a:solidFill>
                <a:schemeClr val="bg2">
                  <a:lumMod val="50000"/>
                </a:schemeClr>
              </a:solidFill>
              <a:latin typeface="Helvetica" charset="0"/>
              <a:ea typeface="Helvetica" charset="0"/>
              <a:cs typeface="Helvetica" charset="0"/>
            </a:endParaRPr>
          </a:p>
          <a:p>
            <a:pPr marL="1371600" lvl="2" indent="-457200">
              <a:lnSpc>
                <a:spcPts val="2300"/>
              </a:lnSpc>
              <a:buFont typeface="Arial" charset="0"/>
              <a:buChar char="•"/>
            </a:pPr>
            <a:r>
              <a:rPr lang="en-US" sz="4000" baseline="30000" dirty="0">
                <a:solidFill>
                  <a:schemeClr val="bg2">
                    <a:lumMod val="50000"/>
                  </a:schemeClr>
                </a:solidFill>
                <a:latin typeface="Helvetica" charset="0"/>
                <a:ea typeface="Helvetica" charset="0"/>
                <a:cs typeface="Helvetica" charset="0"/>
              </a:rPr>
              <a:t>Reflection Questions</a:t>
            </a:r>
          </a:p>
        </p:txBody>
      </p:sp>
      <p:sp>
        <p:nvSpPr>
          <p:cNvPr id="13" name="Rectangle 12"/>
          <p:cNvSpPr/>
          <p:nvPr/>
        </p:nvSpPr>
        <p:spPr>
          <a:xfrm>
            <a:off x="0" y="1"/>
            <a:ext cx="12192000" cy="1341452"/>
          </a:xfrm>
          <a:prstGeom prst="rect">
            <a:avLst/>
          </a:prstGeom>
          <a:solidFill>
            <a:srgbClr val="AD8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1341452"/>
            <a:ext cx="12192000" cy="125399"/>
          </a:xfrm>
          <a:prstGeom prst="rect">
            <a:avLst/>
          </a:prstGeom>
          <a:solidFill>
            <a:srgbClr val="004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41335" y="420036"/>
            <a:ext cx="11037640" cy="1017010"/>
          </a:xfrm>
          <a:prstGeom prst="rect">
            <a:avLst/>
          </a:prstGeom>
          <a:noFill/>
        </p:spPr>
        <p:txBody>
          <a:bodyPr wrap="square" rtlCol="0">
            <a:spAutoFit/>
          </a:bodyPr>
          <a:lstStyle/>
          <a:p>
            <a:pPr>
              <a:lnSpc>
                <a:spcPts val="3600"/>
              </a:lnSpc>
            </a:pPr>
            <a:r>
              <a:rPr lang="en-US" sz="6000" baseline="10000" dirty="0">
                <a:solidFill>
                  <a:schemeClr val="bg1"/>
                </a:solidFill>
                <a:latin typeface="Helvetica Neue LT Std 57 Condensed" charset="0"/>
                <a:ea typeface="Helvetica Neue LT Std 57 Condensed" charset="0"/>
                <a:cs typeface="Helvetica Neue LT Std 57 Condensed" charset="0"/>
              </a:rPr>
              <a:t>PROACTIVE</a:t>
            </a:r>
          </a:p>
          <a:p>
            <a:pPr>
              <a:lnSpc>
                <a:spcPts val="3600"/>
              </a:lnSpc>
            </a:pPr>
            <a:r>
              <a:rPr lang="en-US" sz="6000" baseline="10000" dirty="0">
                <a:solidFill>
                  <a:srgbClr val="343433"/>
                </a:solidFill>
                <a:latin typeface="Helvetica Neue LT Std 57 Condensed" charset="0"/>
                <a:ea typeface="Helvetica Neue LT Std 57 Condensed" charset="0"/>
                <a:cs typeface="Helvetica Neue LT Std 57 Condensed" charset="0"/>
              </a:rPr>
              <a:t>TRAFFIC SAFETY – </a:t>
            </a:r>
            <a:r>
              <a:rPr lang="en-US" sz="6000" baseline="10000" dirty="0">
                <a:solidFill>
                  <a:schemeClr val="bg1"/>
                </a:solidFill>
                <a:latin typeface="Helvetica Neue LT Std 57 Condensed" charset="0"/>
                <a:ea typeface="Helvetica Neue LT Std 57 Condensed" charset="0"/>
                <a:cs typeface="Helvetica Neue LT Std 57 Condensed" charset="0"/>
              </a:rPr>
              <a:t>Where We Go from Here</a:t>
            </a:r>
          </a:p>
        </p:txBody>
      </p:sp>
    </p:spTree>
    <p:extLst>
      <p:ext uri="{BB962C8B-B14F-4D97-AF65-F5344CB8AC3E}">
        <p14:creationId xmlns:p14="http://schemas.microsoft.com/office/powerpoint/2010/main" val="1658294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58400" y="3055642"/>
            <a:ext cx="6965717" cy="2751010"/>
          </a:xfrm>
          <a:prstGeom prst="rect">
            <a:avLst/>
          </a:prstGeom>
          <a:noFill/>
        </p:spPr>
        <p:txBody>
          <a:bodyPr wrap="square" rtlCol="0">
            <a:spAutoFit/>
          </a:bodyPr>
          <a:lstStyle/>
          <a:p>
            <a:pPr>
              <a:lnSpc>
                <a:spcPts val="2300"/>
              </a:lnSpc>
            </a:pPr>
            <a:endParaRPr lang="en-US" sz="4000" baseline="30000" dirty="0">
              <a:solidFill>
                <a:schemeClr val="bg2">
                  <a:lumMod val="50000"/>
                </a:schemeClr>
              </a:solidFill>
              <a:latin typeface="Helvetica" charset="0"/>
              <a:ea typeface="Helvetica" charset="0"/>
              <a:cs typeface="Helvetica" charset="0"/>
            </a:endParaRPr>
          </a:p>
          <a:p>
            <a:pPr marL="571500" indent="-571500">
              <a:lnSpc>
                <a:spcPts val="2300"/>
              </a:lnSpc>
              <a:buFont typeface="Arial" panose="020B0604020202020204" pitchFamily="34" charset="0"/>
              <a:buChar char="•"/>
            </a:pPr>
            <a:r>
              <a:rPr lang="en-US" sz="4000" baseline="30000" dirty="0">
                <a:solidFill>
                  <a:schemeClr val="bg2">
                    <a:lumMod val="50000"/>
                  </a:schemeClr>
                </a:solidFill>
                <a:latin typeface="Helvetica" charset="0"/>
                <a:ea typeface="Helvetica" charset="0"/>
                <a:cs typeface="Helvetica" charset="0"/>
              </a:rPr>
              <a:t>A Proactive Traffic Safety Primer</a:t>
            </a:r>
          </a:p>
          <a:p>
            <a:pPr marL="571500" indent="-571500">
              <a:lnSpc>
                <a:spcPts val="2300"/>
              </a:lnSpc>
              <a:buFont typeface="Arial" panose="020B0604020202020204" pitchFamily="34" charset="0"/>
              <a:buChar char="•"/>
            </a:pPr>
            <a:endParaRPr lang="en-US" sz="4000" baseline="30000" dirty="0">
              <a:solidFill>
                <a:schemeClr val="bg2">
                  <a:lumMod val="50000"/>
                </a:schemeClr>
              </a:solidFill>
              <a:latin typeface="Helvetica" charset="0"/>
              <a:ea typeface="Helvetica" charset="0"/>
              <a:cs typeface="Helvetica" charset="0"/>
            </a:endParaRPr>
          </a:p>
          <a:p>
            <a:pPr marL="571500" indent="-571500">
              <a:lnSpc>
                <a:spcPts val="2300"/>
              </a:lnSpc>
              <a:buFont typeface="Arial" panose="020B0604020202020204" pitchFamily="34" charset="0"/>
              <a:buChar char="•"/>
            </a:pPr>
            <a:r>
              <a:rPr lang="en-US" sz="4000" baseline="30000" dirty="0">
                <a:solidFill>
                  <a:schemeClr val="bg2">
                    <a:lumMod val="50000"/>
                  </a:schemeClr>
                </a:solidFill>
                <a:latin typeface="Helvetica" charset="0"/>
                <a:ea typeface="Helvetica" charset="0"/>
                <a:cs typeface="Helvetica" charset="0"/>
              </a:rPr>
              <a:t>A Proactive Traffic Safety PowerPoint Presentation</a:t>
            </a:r>
          </a:p>
          <a:p>
            <a:pPr marL="457200" indent="-457200">
              <a:lnSpc>
                <a:spcPts val="2300"/>
              </a:lnSpc>
              <a:buFont typeface="Arial" charset="0"/>
              <a:buChar char="•"/>
            </a:pPr>
            <a:endParaRPr lang="en-US" sz="4000" baseline="30000" dirty="0">
              <a:solidFill>
                <a:schemeClr val="bg2">
                  <a:lumMod val="50000"/>
                </a:schemeClr>
              </a:solidFill>
              <a:latin typeface="Helvetica" charset="0"/>
              <a:ea typeface="Helvetica" charset="0"/>
              <a:cs typeface="Helvetica" charset="0"/>
            </a:endParaRPr>
          </a:p>
          <a:p>
            <a:pPr marL="457200" indent="-457200">
              <a:lnSpc>
                <a:spcPts val="2300"/>
              </a:lnSpc>
              <a:buFont typeface="Arial" charset="0"/>
              <a:buChar char="•"/>
            </a:pPr>
            <a:r>
              <a:rPr lang="en-US" sz="4000" baseline="30000" dirty="0">
                <a:solidFill>
                  <a:schemeClr val="bg2">
                    <a:lumMod val="50000"/>
                  </a:schemeClr>
                </a:solidFill>
                <a:latin typeface="Helvetica" charset="0"/>
                <a:ea typeface="Helvetica" charset="0"/>
                <a:cs typeface="Helvetica" charset="0"/>
              </a:rPr>
              <a:t>A Conversation Guide</a:t>
            </a:r>
          </a:p>
          <a:p>
            <a:pPr marL="457200" indent="-457200">
              <a:lnSpc>
                <a:spcPts val="2300"/>
              </a:lnSpc>
              <a:buFont typeface="Arial" charset="0"/>
              <a:buChar char="•"/>
            </a:pPr>
            <a:endParaRPr lang="en-US" sz="4000" baseline="30000" dirty="0">
              <a:solidFill>
                <a:schemeClr val="bg2">
                  <a:lumMod val="50000"/>
                </a:schemeClr>
              </a:solidFill>
              <a:latin typeface="Helvetica" charset="0"/>
              <a:ea typeface="Helvetica" charset="0"/>
              <a:cs typeface="Helvetica" charset="0"/>
            </a:endParaRPr>
          </a:p>
          <a:p>
            <a:pPr marL="457200" indent="-457200">
              <a:lnSpc>
                <a:spcPts val="2300"/>
              </a:lnSpc>
              <a:buFont typeface="Arial" charset="0"/>
              <a:buChar char="•"/>
            </a:pPr>
            <a:r>
              <a:rPr lang="en-US" sz="4000" baseline="30000" dirty="0">
                <a:solidFill>
                  <a:schemeClr val="bg2">
                    <a:lumMod val="50000"/>
                  </a:schemeClr>
                </a:solidFill>
                <a:latin typeface="Helvetica" charset="0"/>
                <a:ea typeface="Helvetica" charset="0"/>
                <a:cs typeface="Helvetica" charset="0"/>
              </a:rPr>
              <a:t>A Proactive Traffic Safety Poster</a:t>
            </a:r>
            <a:endParaRPr lang="en-US" sz="3000" baseline="30000" dirty="0">
              <a:solidFill>
                <a:schemeClr val="bg2">
                  <a:lumMod val="50000"/>
                </a:schemeClr>
              </a:solidFill>
              <a:latin typeface="Helvetica" charset="0"/>
              <a:ea typeface="Helvetica" charset="0"/>
              <a:cs typeface="Helvetica" charset="0"/>
            </a:endParaRPr>
          </a:p>
        </p:txBody>
      </p:sp>
      <p:sp>
        <p:nvSpPr>
          <p:cNvPr id="13" name="Rectangle 12"/>
          <p:cNvSpPr/>
          <p:nvPr/>
        </p:nvSpPr>
        <p:spPr>
          <a:xfrm>
            <a:off x="0" y="1"/>
            <a:ext cx="12192000" cy="1341452"/>
          </a:xfrm>
          <a:prstGeom prst="rect">
            <a:avLst/>
          </a:prstGeom>
          <a:solidFill>
            <a:srgbClr val="AD8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1341452"/>
            <a:ext cx="12192000" cy="125399"/>
          </a:xfrm>
          <a:prstGeom prst="rect">
            <a:avLst/>
          </a:prstGeom>
          <a:solidFill>
            <a:srgbClr val="004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41335" y="420036"/>
            <a:ext cx="11037640" cy="1017010"/>
          </a:xfrm>
          <a:prstGeom prst="rect">
            <a:avLst/>
          </a:prstGeom>
          <a:noFill/>
        </p:spPr>
        <p:txBody>
          <a:bodyPr wrap="square" rtlCol="0">
            <a:spAutoFit/>
          </a:bodyPr>
          <a:lstStyle/>
          <a:p>
            <a:pPr>
              <a:lnSpc>
                <a:spcPts val="3600"/>
              </a:lnSpc>
            </a:pPr>
            <a:r>
              <a:rPr lang="en-US" sz="6000" baseline="10000" dirty="0">
                <a:solidFill>
                  <a:schemeClr val="bg1"/>
                </a:solidFill>
                <a:latin typeface="Helvetica Neue LT Std 57 Condensed" charset="0"/>
                <a:ea typeface="Helvetica Neue LT Std 57 Condensed" charset="0"/>
                <a:cs typeface="Helvetica Neue LT Std 57 Condensed" charset="0"/>
              </a:rPr>
              <a:t>PROACTIVE</a:t>
            </a:r>
          </a:p>
          <a:p>
            <a:pPr>
              <a:lnSpc>
                <a:spcPts val="3600"/>
              </a:lnSpc>
            </a:pPr>
            <a:r>
              <a:rPr lang="en-US" sz="6000" baseline="10000" dirty="0">
                <a:solidFill>
                  <a:srgbClr val="343433"/>
                </a:solidFill>
                <a:latin typeface="Helvetica Neue LT Std 57 Condensed" charset="0"/>
                <a:ea typeface="Helvetica Neue LT Std 57 Condensed" charset="0"/>
                <a:cs typeface="Helvetica Neue LT Std 57 Condensed" charset="0"/>
              </a:rPr>
              <a:t>TRAFFIC SAFETY – </a:t>
            </a:r>
            <a:r>
              <a:rPr lang="en-US" sz="6000" baseline="10000" dirty="0">
                <a:solidFill>
                  <a:schemeClr val="bg1"/>
                </a:solidFill>
                <a:latin typeface="Helvetica Neue LT Std 57 Condensed" charset="0"/>
                <a:ea typeface="Helvetica Neue LT Std 57 Condensed" charset="0"/>
                <a:cs typeface="Helvetica Neue LT Std 57 Condensed" charset="0"/>
              </a:rPr>
              <a:t>Where We Go from Here</a:t>
            </a:r>
          </a:p>
        </p:txBody>
      </p:sp>
      <p:sp>
        <p:nvSpPr>
          <p:cNvPr id="8" name="TextBox 7">
            <a:extLst>
              <a:ext uri="{FF2B5EF4-FFF2-40B4-BE49-F238E27FC236}">
                <a16:creationId xmlns:a16="http://schemas.microsoft.com/office/drawing/2014/main" id="{F07D396C-E9F9-4498-A059-C69A2327E174}"/>
              </a:ext>
            </a:extLst>
          </p:cNvPr>
          <p:cNvSpPr txBox="1"/>
          <p:nvPr/>
        </p:nvSpPr>
        <p:spPr>
          <a:xfrm>
            <a:off x="948155" y="2286871"/>
            <a:ext cx="5824331" cy="830997"/>
          </a:xfrm>
          <a:prstGeom prst="rect">
            <a:avLst/>
          </a:prstGeom>
          <a:noFill/>
        </p:spPr>
        <p:txBody>
          <a:bodyPr wrap="square" rtlCol="0">
            <a:spAutoFit/>
          </a:bodyPr>
          <a:lstStyle/>
          <a:p>
            <a:pPr>
              <a:lnSpc>
                <a:spcPts val="3640"/>
              </a:lnSpc>
            </a:pPr>
            <a:r>
              <a:rPr lang="en-US" sz="5500" b="1" cap="all" baseline="30000" dirty="0">
                <a:ln w="0"/>
                <a:solidFill>
                  <a:srgbClr val="00476F"/>
                </a:solidFill>
                <a:effectLst>
                  <a:outerShdw blurRad="38100" dist="25400" dir="5400000" algn="ctr" rotWithShape="0">
                    <a:srgbClr val="6E747A">
                      <a:alpha val="43000"/>
                    </a:srgbClr>
                  </a:outerShdw>
                </a:effectLst>
                <a:latin typeface="Helvetica Neue" charset="0"/>
                <a:ea typeface="Helvetica Neue" charset="0"/>
                <a:cs typeface="Helvetica Neue" charset="0"/>
              </a:rPr>
              <a:t>Tools</a:t>
            </a:r>
          </a:p>
          <a:p>
            <a:endParaRPr lang="en-US" dirty="0"/>
          </a:p>
        </p:txBody>
      </p:sp>
      <p:pic>
        <p:nvPicPr>
          <p:cNvPr id="4" name="Picture 3">
            <a:extLst>
              <a:ext uri="{FF2B5EF4-FFF2-40B4-BE49-F238E27FC236}">
                <a16:creationId xmlns:a16="http://schemas.microsoft.com/office/drawing/2014/main" id="{24719E6B-A0DC-4E61-BA82-FA1C54CDB443}"/>
              </a:ext>
            </a:extLst>
          </p:cNvPr>
          <p:cNvPicPr>
            <a:picLocks noChangeAspect="1"/>
          </p:cNvPicPr>
          <p:nvPr/>
        </p:nvPicPr>
        <p:blipFill>
          <a:blip r:embed="rId3"/>
          <a:stretch>
            <a:fillRect/>
          </a:stretch>
        </p:blipFill>
        <p:spPr>
          <a:xfrm>
            <a:off x="7452748" y="3429000"/>
            <a:ext cx="4878904" cy="3428999"/>
          </a:xfrm>
          <a:prstGeom prst="rect">
            <a:avLst/>
          </a:prstGeom>
        </p:spPr>
      </p:pic>
    </p:spTree>
    <p:extLst>
      <p:ext uri="{BB962C8B-B14F-4D97-AF65-F5344CB8AC3E}">
        <p14:creationId xmlns:p14="http://schemas.microsoft.com/office/powerpoint/2010/main" val="2006291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58400" y="2508132"/>
            <a:ext cx="10592494" cy="4225772"/>
          </a:xfrm>
          <a:prstGeom prst="rect">
            <a:avLst/>
          </a:prstGeom>
          <a:noFill/>
        </p:spPr>
        <p:txBody>
          <a:bodyPr wrap="square" rtlCol="0">
            <a:spAutoFit/>
          </a:bodyPr>
          <a:lstStyle/>
          <a:p>
            <a:pPr marL="457200" indent="-457200">
              <a:lnSpc>
                <a:spcPts val="2300"/>
              </a:lnSpc>
              <a:buFont typeface="Arial" charset="0"/>
              <a:buChar char="•"/>
            </a:pPr>
            <a:r>
              <a:rPr lang="en-US" sz="4000" baseline="30000" dirty="0">
                <a:solidFill>
                  <a:schemeClr val="bg2">
                    <a:lumMod val="50000"/>
                  </a:schemeClr>
                </a:solidFill>
                <a:latin typeface="Helvetica" charset="0"/>
                <a:ea typeface="Helvetica" charset="0"/>
                <a:cs typeface="Helvetica" charset="0"/>
              </a:rPr>
              <a:t>Tip #1. Think in Terms of Allies and Partners</a:t>
            </a:r>
          </a:p>
          <a:p>
            <a:pPr>
              <a:lnSpc>
                <a:spcPts val="2300"/>
              </a:lnSpc>
            </a:pPr>
            <a:endParaRPr lang="en-US" sz="4000" baseline="30000" dirty="0">
              <a:solidFill>
                <a:schemeClr val="bg2">
                  <a:lumMod val="50000"/>
                </a:schemeClr>
              </a:solidFill>
              <a:latin typeface="Helvetica" charset="0"/>
              <a:ea typeface="Helvetica" charset="0"/>
              <a:cs typeface="Helvetica" charset="0"/>
            </a:endParaRPr>
          </a:p>
          <a:p>
            <a:pPr marL="457200" indent="-457200">
              <a:lnSpc>
                <a:spcPts val="2300"/>
              </a:lnSpc>
              <a:buFont typeface="Arial" charset="0"/>
              <a:buChar char="•"/>
            </a:pPr>
            <a:r>
              <a:rPr lang="en-US" sz="4000" baseline="30000" dirty="0">
                <a:solidFill>
                  <a:schemeClr val="bg2">
                    <a:lumMod val="50000"/>
                  </a:schemeClr>
                </a:solidFill>
                <a:latin typeface="Helvetica" charset="0"/>
                <a:ea typeface="Helvetica" charset="0"/>
                <a:cs typeface="Helvetica" charset="0"/>
              </a:rPr>
              <a:t>Tip #2. Engage Others about Proactive Traffic Safety</a:t>
            </a:r>
          </a:p>
          <a:p>
            <a:pPr marL="457200" indent="-457200">
              <a:lnSpc>
                <a:spcPts val="2300"/>
              </a:lnSpc>
              <a:buFont typeface="Arial" charset="0"/>
              <a:buChar char="•"/>
            </a:pPr>
            <a:endParaRPr lang="en-US" sz="4000" baseline="30000" dirty="0">
              <a:solidFill>
                <a:schemeClr val="bg2">
                  <a:lumMod val="50000"/>
                </a:schemeClr>
              </a:solidFill>
              <a:latin typeface="Helvetica" charset="0"/>
              <a:ea typeface="Helvetica" charset="0"/>
              <a:cs typeface="Helvetica" charset="0"/>
            </a:endParaRPr>
          </a:p>
          <a:p>
            <a:pPr marL="457200" indent="-457200">
              <a:lnSpc>
                <a:spcPts val="2300"/>
              </a:lnSpc>
              <a:buFont typeface="Arial" charset="0"/>
              <a:buChar char="•"/>
            </a:pPr>
            <a:r>
              <a:rPr lang="en-US" sz="4000" baseline="30000" dirty="0">
                <a:solidFill>
                  <a:schemeClr val="bg2">
                    <a:lumMod val="50000"/>
                  </a:schemeClr>
                </a:solidFill>
                <a:latin typeface="Helvetica" charset="0"/>
                <a:ea typeface="Helvetica" charset="0"/>
                <a:cs typeface="Helvetica" charset="0"/>
              </a:rPr>
              <a:t>Tip #3. Grow a Shared Understanding of Proactive Traffic Safety</a:t>
            </a:r>
          </a:p>
          <a:p>
            <a:pPr marL="457200" indent="-457200">
              <a:lnSpc>
                <a:spcPts val="2300"/>
              </a:lnSpc>
              <a:buFont typeface="Arial" charset="0"/>
              <a:buChar char="•"/>
            </a:pPr>
            <a:endParaRPr lang="en-US" sz="4000" baseline="30000" dirty="0">
              <a:solidFill>
                <a:schemeClr val="bg2">
                  <a:lumMod val="50000"/>
                </a:schemeClr>
              </a:solidFill>
              <a:latin typeface="Helvetica" charset="0"/>
              <a:ea typeface="Helvetica" charset="0"/>
              <a:cs typeface="Helvetica" charset="0"/>
            </a:endParaRPr>
          </a:p>
          <a:p>
            <a:pPr marL="457200" indent="-457200">
              <a:lnSpc>
                <a:spcPts val="2300"/>
              </a:lnSpc>
              <a:buFont typeface="Arial" charset="0"/>
              <a:buChar char="•"/>
            </a:pPr>
            <a:r>
              <a:rPr lang="en-US" sz="4000" baseline="30000" dirty="0">
                <a:solidFill>
                  <a:schemeClr val="bg2">
                    <a:lumMod val="50000"/>
                  </a:schemeClr>
                </a:solidFill>
                <a:latin typeface="Helvetica" charset="0"/>
                <a:ea typeface="Helvetica" charset="0"/>
                <a:cs typeface="Helvetica" charset="0"/>
              </a:rPr>
              <a:t>Tip #4. Think about Hosting a Meeting, Providing a Presentation,</a:t>
            </a:r>
          </a:p>
          <a:p>
            <a:pPr>
              <a:lnSpc>
                <a:spcPts val="2300"/>
              </a:lnSpc>
            </a:pPr>
            <a:r>
              <a:rPr lang="en-US" sz="4000" baseline="30000" dirty="0">
                <a:solidFill>
                  <a:schemeClr val="bg2">
                    <a:lumMod val="50000"/>
                  </a:schemeClr>
                </a:solidFill>
                <a:latin typeface="Helvetica" charset="0"/>
                <a:ea typeface="Helvetica" charset="0"/>
                <a:cs typeface="Helvetica" charset="0"/>
              </a:rPr>
              <a:t>                 and/or Facilitating a Conversation about Proactive Traffic   </a:t>
            </a:r>
          </a:p>
          <a:p>
            <a:pPr>
              <a:lnSpc>
                <a:spcPts val="2300"/>
              </a:lnSpc>
            </a:pPr>
            <a:r>
              <a:rPr lang="en-US" sz="4000" baseline="30000" dirty="0">
                <a:solidFill>
                  <a:schemeClr val="bg2">
                    <a:lumMod val="50000"/>
                  </a:schemeClr>
                </a:solidFill>
                <a:latin typeface="Helvetica" charset="0"/>
                <a:ea typeface="Helvetica" charset="0"/>
                <a:cs typeface="Helvetica" charset="0"/>
              </a:rPr>
              <a:t>                 Safety</a:t>
            </a:r>
          </a:p>
          <a:p>
            <a:pPr>
              <a:lnSpc>
                <a:spcPts val="2300"/>
              </a:lnSpc>
            </a:pPr>
            <a:endParaRPr lang="en-US" sz="4000" baseline="30000" dirty="0">
              <a:solidFill>
                <a:schemeClr val="bg2">
                  <a:lumMod val="50000"/>
                </a:schemeClr>
              </a:solidFill>
              <a:latin typeface="Helvetica" charset="0"/>
              <a:ea typeface="Helvetica" charset="0"/>
              <a:cs typeface="Helvetica" charset="0"/>
            </a:endParaRPr>
          </a:p>
          <a:p>
            <a:pPr marL="571500" indent="-571500">
              <a:lnSpc>
                <a:spcPts val="2300"/>
              </a:lnSpc>
              <a:buFont typeface="Arial" panose="020B0604020202020204" pitchFamily="34" charset="0"/>
              <a:buChar char="•"/>
            </a:pPr>
            <a:r>
              <a:rPr lang="en-US" sz="4000" baseline="30000" dirty="0">
                <a:solidFill>
                  <a:schemeClr val="bg2">
                    <a:lumMod val="50000"/>
                  </a:schemeClr>
                </a:solidFill>
                <a:latin typeface="Helvetica" charset="0"/>
                <a:ea typeface="Helvetica" charset="0"/>
                <a:cs typeface="Helvetica" charset="0"/>
              </a:rPr>
              <a:t>Tip #5. Use the Available Communication Tools</a:t>
            </a:r>
          </a:p>
          <a:p>
            <a:pPr>
              <a:lnSpc>
                <a:spcPts val="2300"/>
              </a:lnSpc>
            </a:pPr>
            <a:endParaRPr lang="en-US" sz="4000" baseline="30000" dirty="0">
              <a:solidFill>
                <a:schemeClr val="bg2">
                  <a:lumMod val="50000"/>
                </a:schemeClr>
              </a:solidFill>
              <a:latin typeface="Helvetica" charset="0"/>
              <a:ea typeface="Helvetica" charset="0"/>
              <a:cs typeface="Helvetica" charset="0"/>
            </a:endParaRPr>
          </a:p>
          <a:p>
            <a:pPr marL="571500" indent="-571500">
              <a:lnSpc>
                <a:spcPts val="2300"/>
              </a:lnSpc>
              <a:buFont typeface="Arial" panose="020B0604020202020204" pitchFamily="34" charset="0"/>
              <a:buChar char="•"/>
            </a:pPr>
            <a:r>
              <a:rPr lang="en-US" sz="4000" baseline="30000" dirty="0">
                <a:solidFill>
                  <a:schemeClr val="bg2">
                    <a:lumMod val="50000"/>
                  </a:schemeClr>
                </a:solidFill>
                <a:latin typeface="Helvetica" charset="0"/>
                <a:ea typeface="Helvetica" charset="0"/>
                <a:cs typeface="Helvetica" charset="0"/>
              </a:rPr>
              <a:t>Tip #6. Integrate Proactive Traffic Safety into Existing Strategic </a:t>
            </a:r>
          </a:p>
          <a:p>
            <a:pPr>
              <a:lnSpc>
                <a:spcPts val="2300"/>
              </a:lnSpc>
            </a:pPr>
            <a:r>
              <a:rPr lang="en-US" sz="4000" baseline="30000" dirty="0">
                <a:solidFill>
                  <a:schemeClr val="bg2">
                    <a:lumMod val="50000"/>
                  </a:schemeClr>
                </a:solidFill>
                <a:latin typeface="Helvetica" charset="0"/>
                <a:ea typeface="Helvetica" charset="0"/>
                <a:cs typeface="Helvetica" charset="0"/>
              </a:rPr>
              <a:t>                  Highway Safety Plans</a:t>
            </a:r>
          </a:p>
        </p:txBody>
      </p:sp>
      <p:sp>
        <p:nvSpPr>
          <p:cNvPr id="11" name="TextBox 10"/>
          <p:cNvSpPr txBox="1"/>
          <p:nvPr/>
        </p:nvSpPr>
        <p:spPr>
          <a:xfrm>
            <a:off x="1058400" y="1917509"/>
            <a:ext cx="5824331" cy="830997"/>
          </a:xfrm>
          <a:prstGeom prst="rect">
            <a:avLst/>
          </a:prstGeom>
          <a:noFill/>
        </p:spPr>
        <p:txBody>
          <a:bodyPr wrap="square" rtlCol="0">
            <a:spAutoFit/>
          </a:bodyPr>
          <a:lstStyle/>
          <a:p>
            <a:pPr>
              <a:lnSpc>
                <a:spcPts val="3640"/>
              </a:lnSpc>
            </a:pPr>
            <a:r>
              <a:rPr lang="en-US" sz="5500" b="1" cap="all" baseline="30000" dirty="0">
                <a:ln w="0"/>
                <a:solidFill>
                  <a:srgbClr val="00476F"/>
                </a:solidFill>
                <a:effectLst>
                  <a:outerShdw blurRad="38100" dist="25400" dir="5400000" algn="ctr" rotWithShape="0">
                    <a:srgbClr val="6E747A">
                      <a:alpha val="43000"/>
                    </a:srgbClr>
                  </a:outerShdw>
                </a:effectLst>
                <a:latin typeface="Helvetica Neue" charset="0"/>
                <a:ea typeface="Helvetica Neue" charset="0"/>
                <a:cs typeface="Helvetica Neue" charset="0"/>
              </a:rPr>
              <a:t>Tips</a:t>
            </a:r>
          </a:p>
          <a:p>
            <a:endParaRPr lang="en-US" dirty="0"/>
          </a:p>
        </p:txBody>
      </p:sp>
      <p:sp>
        <p:nvSpPr>
          <p:cNvPr id="13" name="Rectangle 12"/>
          <p:cNvSpPr/>
          <p:nvPr/>
        </p:nvSpPr>
        <p:spPr>
          <a:xfrm>
            <a:off x="0" y="1"/>
            <a:ext cx="12192000" cy="1341452"/>
          </a:xfrm>
          <a:prstGeom prst="rect">
            <a:avLst/>
          </a:prstGeom>
          <a:solidFill>
            <a:srgbClr val="AD8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1341452"/>
            <a:ext cx="12192000" cy="125399"/>
          </a:xfrm>
          <a:prstGeom prst="rect">
            <a:avLst/>
          </a:prstGeom>
          <a:solidFill>
            <a:srgbClr val="004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41335" y="420036"/>
            <a:ext cx="11037640" cy="1017010"/>
          </a:xfrm>
          <a:prstGeom prst="rect">
            <a:avLst/>
          </a:prstGeom>
          <a:noFill/>
        </p:spPr>
        <p:txBody>
          <a:bodyPr wrap="square" rtlCol="0">
            <a:spAutoFit/>
          </a:bodyPr>
          <a:lstStyle/>
          <a:p>
            <a:pPr>
              <a:lnSpc>
                <a:spcPts val="3600"/>
              </a:lnSpc>
            </a:pPr>
            <a:r>
              <a:rPr lang="en-US" sz="6000" baseline="10000" dirty="0">
                <a:solidFill>
                  <a:schemeClr val="bg1"/>
                </a:solidFill>
                <a:latin typeface="Helvetica Neue LT Std 57 Condensed" charset="0"/>
                <a:ea typeface="Helvetica Neue LT Std 57 Condensed" charset="0"/>
                <a:cs typeface="Helvetica Neue LT Std 57 Condensed" charset="0"/>
              </a:rPr>
              <a:t>PROACTIVE</a:t>
            </a:r>
          </a:p>
          <a:p>
            <a:pPr>
              <a:lnSpc>
                <a:spcPts val="3600"/>
              </a:lnSpc>
            </a:pPr>
            <a:r>
              <a:rPr lang="en-US" sz="6000" baseline="10000" dirty="0">
                <a:solidFill>
                  <a:srgbClr val="343433"/>
                </a:solidFill>
                <a:latin typeface="Helvetica Neue LT Std 57 Condensed" charset="0"/>
                <a:ea typeface="Helvetica Neue LT Std 57 Condensed" charset="0"/>
                <a:cs typeface="Helvetica Neue LT Std 57 Condensed" charset="0"/>
              </a:rPr>
              <a:t>TRAFFIC SAFETY – </a:t>
            </a:r>
            <a:r>
              <a:rPr lang="en-US" sz="6000" baseline="10000" dirty="0">
                <a:solidFill>
                  <a:schemeClr val="bg1"/>
                </a:solidFill>
                <a:latin typeface="Helvetica Neue LT Std 57 Condensed" charset="0"/>
                <a:ea typeface="Helvetica Neue LT Std 57 Condensed" charset="0"/>
                <a:cs typeface="Helvetica Neue LT Std 57 Condensed" charset="0"/>
              </a:rPr>
              <a:t>Where We Go from Here</a:t>
            </a:r>
          </a:p>
        </p:txBody>
      </p:sp>
    </p:spTree>
    <p:extLst>
      <p:ext uri="{BB962C8B-B14F-4D97-AF65-F5344CB8AC3E}">
        <p14:creationId xmlns:p14="http://schemas.microsoft.com/office/powerpoint/2010/main" val="983702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56802" y="3077864"/>
            <a:ext cx="8609582" cy="1866152"/>
          </a:xfrm>
          <a:prstGeom prst="rect">
            <a:avLst/>
          </a:prstGeom>
          <a:noFill/>
        </p:spPr>
        <p:txBody>
          <a:bodyPr wrap="square" rtlCol="0">
            <a:spAutoFit/>
          </a:bodyPr>
          <a:lstStyle/>
          <a:p>
            <a:pPr marL="457200" indent="-457200">
              <a:lnSpc>
                <a:spcPts val="2300"/>
              </a:lnSpc>
              <a:buFont typeface="Arial" charset="0"/>
              <a:buChar char="•"/>
            </a:pPr>
            <a:r>
              <a:rPr lang="en-US" sz="4000" baseline="30000" dirty="0">
                <a:solidFill>
                  <a:schemeClr val="bg2">
                    <a:lumMod val="50000"/>
                  </a:schemeClr>
                </a:solidFill>
                <a:latin typeface="Helvetica" charset="0"/>
                <a:ea typeface="Helvetica" charset="0"/>
                <a:cs typeface="Helvetica" charset="0"/>
              </a:rPr>
              <a:t>How could growing proactive traffic safety help you achieve your desired traffic safety outcomes?</a:t>
            </a:r>
          </a:p>
          <a:p>
            <a:pPr>
              <a:lnSpc>
                <a:spcPts val="2300"/>
              </a:lnSpc>
            </a:pPr>
            <a:endParaRPr lang="en-US" sz="4000" baseline="30000" dirty="0">
              <a:solidFill>
                <a:schemeClr val="bg2">
                  <a:lumMod val="50000"/>
                </a:schemeClr>
              </a:solidFill>
              <a:latin typeface="Helvetica" charset="0"/>
              <a:ea typeface="Helvetica" charset="0"/>
              <a:cs typeface="Helvetica" charset="0"/>
            </a:endParaRPr>
          </a:p>
          <a:p>
            <a:pPr>
              <a:lnSpc>
                <a:spcPts val="2300"/>
              </a:lnSpc>
            </a:pPr>
            <a:endParaRPr lang="en-US" sz="4000" baseline="30000" dirty="0">
              <a:solidFill>
                <a:schemeClr val="bg2">
                  <a:lumMod val="50000"/>
                </a:schemeClr>
              </a:solidFill>
              <a:latin typeface="Helvetica" charset="0"/>
              <a:ea typeface="Helvetica" charset="0"/>
              <a:cs typeface="Helvetica" charset="0"/>
            </a:endParaRPr>
          </a:p>
          <a:p>
            <a:pPr marL="457200" indent="-457200">
              <a:lnSpc>
                <a:spcPts val="2300"/>
              </a:lnSpc>
              <a:buFont typeface="Arial" charset="0"/>
              <a:buChar char="•"/>
            </a:pPr>
            <a:r>
              <a:rPr lang="en-US" sz="4000" baseline="30000" dirty="0">
                <a:solidFill>
                  <a:schemeClr val="bg2">
                    <a:lumMod val="50000"/>
                  </a:schemeClr>
                </a:solidFill>
                <a:latin typeface="Helvetica" charset="0"/>
                <a:ea typeface="Helvetica" charset="0"/>
                <a:cs typeface="Helvetica" charset="0"/>
              </a:rPr>
              <a:t>What are the opportunities for applying proactive traffic safety to your current efforts right now?</a:t>
            </a:r>
            <a:endParaRPr lang="en-US" sz="3000" baseline="30000" dirty="0">
              <a:solidFill>
                <a:schemeClr val="bg2">
                  <a:lumMod val="50000"/>
                </a:schemeClr>
              </a:solidFill>
              <a:latin typeface="Helvetica" charset="0"/>
              <a:ea typeface="Helvetica" charset="0"/>
              <a:cs typeface="Helvetica" charset="0"/>
            </a:endParaRPr>
          </a:p>
        </p:txBody>
      </p:sp>
      <p:sp>
        <p:nvSpPr>
          <p:cNvPr id="11" name="TextBox 10"/>
          <p:cNvSpPr txBox="1"/>
          <p:nvPr/>
        </p:nvSpPr>
        <p:spPr>
          <a:xfrm>
            <a:off x="1102267" y="2242649"/>
            <a:ext cx="7497203" cy="830997"/>
          </a:xfrm>
          <a:prstGeom prst="rect">
            <a:avLst/>
          </a:prstGeom>
          <a:noFill/>
        </p:spPr>
        <p:txBody>
          <a:bodyPr wrap="square" rtlCol="0">
            <a:spAutoFit/>
          </a:bodyPr>
          <a:lstStyle/>
          <a:p>
            <a:pPr>
              <a:lnSpc>
                <a:spcPts val="3640"/>
              </a:lnSpc>
            </a:pPr>
            <a:r>
              <a:rPr lang="en-US" sz="5500" b="1" cap="all" baseline="30000" dirty="0">
                <a:ln w="0"/>
                <a:solidFill>
                  <a:srgbClr val="00476F"/>
                </a:solidFill>
                <a:effectLst>
                  <a:outerShdw blurRad="38100" dist="25400" dir="5400000" algn="ctr" rotWithShape="0">
                    <a:srgbClr val="6E747A">
                      <a:alpha val="43000"/>
                    </a:srgbClr>
                  </a:outerShdw>
                </a:effectLst>
                <a:latin typeface="Helvetica Neue" charset="0"/>
                <a:ea typeface="Helvetica Neue" charset="0"/>
                <a:cs typeface="Helvetica Neue" charset="0"/>
              </a:rPr>
              <a:t>Reflection questions</a:t>
            </a:r>
          </a:p>
          <a:p>
            <a:endParaRPr lang="en-US" dirty="0"/>
          </a:p>
        </p:txBody>
      </p:sp>
      <p:sp>
        <p:nvSpPr>
          <p:cNvPr id="13" name="Rectangle 12"/>
          <p:cNvSpPr/>
          <p:nvPr/>
        </p:nvSpPr>
        <p:spPr>
          <a:xfrm>
            <a:off x="0" y="1"/>
            <a:ext cx="12192000" cy="1341452"/>
          </a:xfrm>
          <a:prstGeom prst="rect">
            <a:avLst/>
          </a:prstGeom>
          <a:solidFill>
            <a:srgbClr val="AD8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1341452"/>
            <a:ext cx="12192000" cy="125399"/>
          </a:xfrm>
          <a:prstGeom prst="rect">
            <a:avLst/>
          </a:prstGeom>
          <a:solidFill>
            <a:srgbClr val="004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41335" y="420036"/>
            <a:ext cx="11037640" cy="1017010"/>
          </a:xfrm>
          <a:prstGeom prst="rect">
            <a:avLst/>
          </a:prstGeom>
          <a:noFill/>
        </p:spPr>
        <p:txBody>
          <a:bodyPr wrap="square" rtlCol="0">
            <a:spAutoFit/>
          </a:bodyPr>
          <a:lstStyle/>
          <a:p>
            <a:pPr>
              <a:lnSpc>
                <a:spcPts val="3600"/>
              </a:lnSpc>
            </a:pPr>
            <a:r>
              <a:rPr lang="en-US" sz="6000" baseline="10000" dirty="0">
                <a:solidFill>
                  <a:schemeClr val="bg1"/>
                </a:solidFill>
                <a:latin typeface="Helvetica Neue LT Std 57 Condensed" charset="0"/>
                <a:ea typeface="Helvetica Neue LT Std 57 Condensed" charset="0"/>
                <a:cs typeface="Helvetica Neue LT Std 57 Condensed" charset="0"/>
              </a:rPr>
              <a:t>PROACTIVE</a:t>
            </a:r>
          </a:p>
          <a:p>
            <a:pPr>
              <a:lnSpc>
                <a:spcPts val="3600"/>
              </a:lnSpc>
            </a:pPr>
            <a:r>
              <a:rPr lang="en-US" sz="6000" baseline="10000" dirty="0">
                <a:solidFill>
                  <a:srgbClr val="343433"/>
                </a:solidFill>
                <a:latin typeface="Helvetica Neue LT Std 57 Condensed" charset="0"/>
                <a:ea typeface="Helvetica Neue LT Std 57 Condensed" charset="0"/>
                <a:cs typeface="Helvetica Neue LT Std 57 Condensed" charset="0"/>
              </a:rPr>
              <a:t>TRAFFIC SAFETY – </a:t>
            </a:r>
            <a:r>
              <a:rPr lang="en-US" sz="6000" baseline="10000" dirty="0">
                <a:solidFill>
                  <a:schemeClr val="bg1"/>
                </a:solidFill>
                <a:latin typeface="Helvetica Neue LT Std 57 Condensed" charset="0"/>
                <a:ea typeface="Helvetica Neue LT Std 57 Condensed" charset="0"/>
                <a:cs typeface="Helvetica Neue LT Std 57 Condensed" charset="0"/>
              </a:rPr>
              <a:t>Where We Go from Here</a:t>
            </a:r>
          </a:p>
        </p:txBody>
      </p:sp>
    </p:spTree>
    <p:extLst>
      <p:ext uri="{BB962C8B-B14F-4D97-AF65-F5344CB8AC3E}">
        <p14:creationId xmlns:p14="http://schemas.microsoft.com/office/powerpoint/2010/main" val="164854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
            <a:ext cx="12192000" cy="1341452"/>
          </a:xfrm>
          <a:prstGeom prst="rect">
            <a:avLst/>
          </a:prstGeom>
          <a:solidFill>
            <a:srgbClr val="AD8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1341452"/>
            <a:ext cx="12192000" cy="125399"/>
          </a:xfrm>
          <a:prstGeom prst="rect">
            <a:avLst/>
          </a:prstGeom>
          <a:solidFill>
            <a:srgbClr val="004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41335" y="420036"/>
            <a:ext cx="11037640" cy="1017010"/>
          </a:xfrm>
          <a:prstGeom prst="rect">
            <a:avLst/>
          </a:prstGeom>
          <a:noFill/>
        </p:spPr>
        <p:txBody>
          <a:bodyPr wrap="square" rtlCol="0">
            <a:spAutoFit/>
          </a:bodyPr>
          <a:lstStyle/>
          <a:p>
            <a:pPr>
              <a:lnSpc>
                <a:spcPts val="3600"/>
              </a:lnSpc>
            </a:pPr>
            <a:r>
              <a:rPr lang="en-US" sz="6000" baseline="10000" dirty="0">
                <a:solidFill>
                  <a:schemeClr val="bg1"/>
                </a:solidFill>
                <a:latin typeface="Helvetica Neue LT Std 57 Condensed" charset="0"/>
                <a:ea typeface="Helvetica Neue LT Std 57 Condensed" charset="0"/>
                <a:cs typeface="Helvetica Neue LT Std 57 Condensed" charset="0"/>
              </a:rPr>
              <a:t>PROACTIVE</a:t>
            </a:r>
          </a:p>
          <a:p>
            <a:pPr>
              <a:lnSpc>
                <a:spcPts val="3600"/>
              </a:lnSpc>
            </a:pPr>
            <a:r>
              <a:rPr lang="en-US" sz="6000" baseline="10000" dirty="0">
                <a:solidFill>
                  <a:srgbClr val="343433"/>
                </a:solidFill>
                <a:latin typeface="Helvetica Neue LT Std 57 Condensed" charset="0"/>
                <a:ea typeface="Helvetica Neue LT Std 57 Condensed" charset="0"/>
                <a:cs typeface="Helvetica Neue LT Std 57 Condensed" charset="0"/>
              </a:rPr>
              <a:t>TRAFFIC SAFETY</a:t>
            </a:r>
            <a:endParaRPr lang="en-US" sz="6000" baseline="10000" dirty="0">
              <a:solidFill>
                <a:schemeClr val="bg1"/>
              </a:solidFill>
              <a:latin typeface="Helvetica Neue LT Std 57 Condensed" charset="0"/>
              <a:ea typeface="Helvetica Neue LT Std 57 Condensed" charset="0"/>
              <a:cs typeface="Helvetica Neue LT Std 57 Condensed" charset="0"/>
            </a:endParaRPr>
          </a:p>
        </p:txBody>
      </p:sp>
      <p:sp>
        <p:nvSpPr>
          <p:cNvPr id="3" name="Rectangle 2">
            <a:extLst>
              <a:ext uri="{FF2B5EF4-FFF2-40B4-BE49-F238E27FC236}">
                <a16:creationId xmlns:a16="http://schemas.microsoft.com/office/drawing/2014/main" id="{65070357-454F-4E64-A0BD-A93294148F1E}"/>
              </a:ext>
            </a:extLst>
          </p:cNvPr>
          <p:cNvSpPr/>
          <p:nvPr/>
        </p:nvSpPr>
        <p:spPr>
          <a:xfrm>
            <a:off x="1376737" y="2992082"/>
            <a:ext cx="9000162" cy="3635867"/>
          </a:xfrm>
          <a:prstGeom prst="rect">
            <a:avLst/>
          </a:prstGeom>
        </p:spPr>
        <p:txBody>
          <a:bodyPr wrap="square">
            <a:spAutoFit/>
          </a:bodyPr>
          <a:lstStyle/>
          <a:p>
            <a:pPr marL="457200" lvl="0" indent="-457200">
              <a:lnSpc>
                <a:spcPts val="2300"/>
              </a:lnSpc>
              <a:buFont typeface="Arial" charset="0"/>
              <a:buChar char="•"/>
            </a:pPr>
            <a:r>
              <a:rPr lang="en-US" sz="4000" baseline="30000" dirty="0">
                <a:solidFill>
                  <a:srgbClr val="E7E6E6">
                    <a:lumMod val="50000"/>
                  </a:srgbClr>
                </a:solidFill>
                <a:latin typeface="Helvetica" charset="0"/>
                <a:ea typeface="Helvetica" charset="0"/>
                <a:cs typeface="Helvetica" charset="0"/>
              </a:rPr>
              <a:t>Traffic safety professionals and stakeholders must continue to evolve and seek innovative ways to reduce risky driver behaviors and increase safer behaviors. </a:t>
            </a:r>
          </a:p>
          <a:p>
            <a:pPr lvl="0">
              <a:lnSpc>
                <a:spcPts val="2300"/>
              </a:lnSpc>
            </a:pPr>
            <a:endParaRPr lang="en-US" sz="4000" baseline="30000" dirty="0">
              <a:solidFill>
                <a:srgbClr val="E7E6E6">
                  <a:lumMod val="50000"/>
                </a:srgbClr>
              </a:solidFill>
              <a:latin typeface="Helvetica" charset="0"/>
              <a:ea typeface="Helvetica" charset="0"/>
              <a:cs typeface="Helvetica" charset="0"/>
            </a:endParaRPr>
          </a:p>
          <a:p>
            <a:pPr marL="457200" lvl="0" indent="-457200">
              <a:lnSpc>
                <a:spcPts val="2300"/>
              </a:lnSpc>
              <a:buFont typeface="Arial" charset="0"/>
              <a:buChar char="•"/>
            </a:pPr>
            <a:r>
              <a:rPr lang="en-US" sz="4000" baseline="30000" dirty="0">
                <a:solidFill>
                  <a:srgbClr val="E7E6E6">
                    <a:lumMod val="50000"/>
                  </a:srgbClr>
                </a:solidFill>
                <a:latin typeface="Helvetica" charset="0"/>
                <a:ea typeface="Helvetica" charset="0"/>
                <a:cs typeface="Helvetica" charset="0"/>
              </a:rPr>
              <a:t>Growing proactive traffic safety cultivates a traffic safety culture where people commit to a safer transportation system.  </a:t>
            </a:r>
          </a:p>
          <a:p>
            <a:pPr lvl="0">
              <a:lnSpc>
                <a:spcPts val="2300"/>
              </a:lnSpc>
            </a:pPr>
            <a:endParaRPr lang="en-US" sz="4000" baseline="30000" dirty="0">
              <a:solidFill>
                <a:srgbClr val="E7E6E6">
                  <a:lumMod val="50000"/>
                </a:srgbClr>
              </a:solidFill>
              <a:latin typeface="Helvetica" charset="0"/>
              <a:ea typeface="Helvetica" charset="0"/>
              <a:cs typeface="Helvetica" charset="0"/>
            </a:endParaRPr>
          </a:p>
          <a:p>
            <a:pPr marL="457200" lvl="0" indent="-457200">
              <a:lnSpc>
                <a:spcPts val="2300"/>
              </a:lnSpc>
              <a:buFont typeface="Arial" charset="0"/>
              <a:buChar char="•"/>
            </a:pPr>
            <a:r>
              <a:rPr lang="en-US" sz="4000" baseline="30000" dirty="0">
                <a:solidFill>
                  <a:srgbClr val="E7E6E6">
                    <a:lumMod val="50000"/>
                  </a:srgbClr>
                </a:solidFill>
                <a:latin typeface="Helvetica" charset="0"/>
                <a:ea typeface="Helvetica" charset="0"/>
                <a:cs typeface="Helvetica" charset="0"/>
              </a:rPr>
              <a:t>Growing proactive traffic safety behaviors is a new opportunity to strategically address risky traffic behaviors and ultimately achieve and sustain our Towards Zero Deaths goals.</a:t>
            </a:r>
          </a:p>
        </p:txBody>
      </p:sp>
      <p:sp>
        <p:nvSpPr>
          <p:cNvPr id="6" name="TextBox 5">
            <a:extLst>
              <a:ext uri="{FF2B5EF4-FFF2-40B4-BE49-F238E27FC236}">
                <a16:creationId xmlns:a16="http://schemas.microsoft.com/office/drawing/2014/main" id="{E8FD90AF-84E1-4176-86DD-CE1B74EDF565}"/>
              </a:ext>
            </a:extLst>
          </p:cNvPr>
          <p:cNvSpPr txBox="1"/>
          <p:nvPr/>
        </p:nvSpPr>
        <p:spPr>
          <a:xfrm>
            <a:off x="1102267" y="2242649"/>
            <a:ext cx="7497203" cy="830997"/>
          </a:xfrm>
          <a:prstGeom prst="rect">
            <a:avLst/>
          </a:prstGeom>
          <a:noFill/>
        </p:spPr>
        <p:txBody>
          <a:bodyPr wrap="square" rtlCol="0">
            <a:spAutoFit/>
          </a:bodyPr>
          <a:lstStyle/>
          <a:p>
            <a:pPr>
              <a:lnSpc>
                <a:spcPts val="3640"/>
              </a:lnSpc>
            </a:pPr>
            <a:r>
              <a:rPr lang="en-US" sz="5500" b="1" cap="all" baseline="30000" dirty="0">
                <a:ln w="0"/>
                <a:solidFill>
                  <a:srgbClr val="00476F"/>
                </a:solidFill>
                <a:effectLst>
                  <a:outerShdw blurRad="38100" dist="25400" dir="5400000" algn="ctr" rotWithShape="0">
                    <a:srgbClr val="6E747A">
                      <a:alpha val="43000"/>
                    </a:srgbClr>
                  </a:outerShdw>
                </a:effectLst>
                <a:latin typeface="Helvetica Neue" charset="0"/>
                <a:ea typeface="Helvetica Neue" charset="0"/>
                <a:cs typeface="Helvetica Neue" charset="0"/>
              </a:rPr>
              <a:t>Conclusion</a:t>
            </a:r>
          </a:p>
          <a:p>
            <a:endParaRPr lang="en-US" dirty="0"/>
          </a:p>
        </p:txBody>
      </p:sp>
    </p:spTree>
    <p:extLst>
      <p:ext uri="{BB962C8B-B14F-4D97-AF65-F5344CB8AC3E}">
        <p14:creationId xmlns:p14="http://schemas.microsoft.com/office/powerpoint/2010/main" val="2756109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
            <a:ext cx="12192000" cy="1341452"/>
          </a:xfrm>
          <a:prstGeom prst="rect">
            <a:avLst/>
          </a:prstGeom>
          <a:solidFill>
            <a:srgbClr val="AD8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1341452"/>
            <a:ext cx="12192000" cy="125399"/>
          </a:xfrm>
          <a:prstGeom prst="rect">
            <a:avLst/>
          </a:prstGeom>
          <a:solidFill>
            <a:srgbClr val="004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41335" y="420036"/>
            <a:ext cx="11037640" cy="1017010"/>
          </a:xfrm>
          <a:prstGeom prst="rect">
            <a:avLst/>
          </a:prstGeom>
          <a:noFill/>
        </p:spPr>
        <p:txBody>
          <a:bodyPr wrap="square" rtlCol="0">
            <a:spAutoFit/>
          </a:bodyPr>
          <a:lstStyle/>
          <a:p>
            <a:pPr>
              <a:lnSpc>
                <a:spcPts val="3600"/>
              </a:lnSpc>
            </a:pPr>
            <a:r>
              <a:rPr lang="en-US" sz="6000" baseline="10000" dirty="0">
                <a:solidFill>
                  <a:schemeClr val="bg1"/>
                </a:solidFill>
                <a:latin typeface="Helvetica Neue LT Std 57 Condensed" charset="0"/>
                <a:ea typeface="Helvetica Neue LT Std 57 Condensed" charset="0"/>
                <a:cs typeface="Helvetica Neue LT Std 57 Condensed" charset="0"/>
              </a:rPr>
              <a:t>PROACTIVE</a:t>
            </a:r>
          </a:p>
          <a:p>
            <a:pPr>
              <a:lnSpc>
                <a:spcPts val="3600"/>
              </a:lnSpc>
            </a:pPr>
            <a:r>
              <a:rPr lang="en-US" sz="6000" baseline="10000" dirty="0">
                <a:solidFill>
                  <a:srgbClr val="343433"/>
                </a:solidFill>
                <a:latin typeface="Helvetica Neue LT Std 57 Condensed" charset="0"/>
                <a:ea typeface="Helvetica Neue LT Std 57 Condensed" charset="0"/>
                <a:cs typeface="Helvetica Neue LT Std 57 Condensed" charset="0"/>
              </a:rPr>
              <a:t>TRAFFIC SAFETY</a:t>
            </a:r>
            <a:endParaRPr lang="en-US" sz="6000" baseline="10000" dirty="0">
              <a:solidFill>
                <a:schemeClr val="bg1"/>
              </a:solidFill>
              <a:latin typeface="Helvetica Neue LT Std 57 Condensed" charset="0"/>
              <a:ea typeface="Helvetica Neue LT Std 57 Condensed" charset="0"/>
              <a:cs typeface="Helvetica Neue LT Std 57 Condensed" charset="0"/>
            </a:endParaRPr>
          </a:p>
        </p:txBody>
      </p:sp>
      <p:sp>
        <p:nvSpPr>
          <p:cNvPr id="3" name="Rectangle 2">
            <a:extLst>
              <a:ext uri="{FF2B5EF4-FFF2-40B4-BE49-F238E27FC236}">
                <a16:creationId xmlns:a16="http://schemas.microsoft.com/office/drawing/2014/main" id="{65070357-454F-4E64-A0BD-A93294148F1E}"/>
              </a:ext>
            </a:extLst>
          </p:cNvPr>
          <p:cNvSpPr/>
          <p:nvPr/>
        </p:nvSpPr>
        <p:spPr>
          <a:xfrm>
            <a:off x="794969" y="2427489"/>
            <a:ext cx="9611642" cy="4520725"/>
          </a:xfrm>
          <a:prstGeom prst="rect">
            <a:avLst/>
          </a:prstGeom>
        </p:spPr>
        <p:txBody>
          <a:bodyPr wrap="square" anchor="t">
            <a:spAutoFit/>
          </a:bodyPr>
          <a:lstStyle/>
          <a:p>
            <a:pPr lvl="0">
              <a:lnSpc>
                <a:spcPts val="2300"/>
              </a:lnSpc>
            </a:pPr>
            <a:r>
              <a:rPr lang="en-US" sz="4000" b="1" baseline="30000" dirty="0">
                <a:solidFill>
                  <a:srgbClr val="E7E6E6">
                    <a:lumMod val="50000"/>
                  </a:srgbClr>
                </a:solidFill>
                <a:latin typeface="Helvetica" charset="0"/>
                <a:ea typeface="Helvetica" charset="0"/>
                <a:cs typeface="Helvetica" charset="0"/>
              </a:rPr>
              <a:t>Traffic Safety Culture Pooled Fund</a:t>
            </a:r>
          </a:p>
          <a:p>
            <a:pPr lvl="0">
              <a:lnSpc>
                <a:spcPts val="2300"/>
              </a:lnSpc>
            </a:pPr>
            <a:r>
              <a:rPr lang="en-US" sz="4000" baseline="30000" dirty="0">
                <a:solidFill>
                  <a:srgbClr val="E7E6E6">
                    <a:lumMod val="50000"/>
                  </a:srgbClr>
                </a:solidFill>
                <a:latin typeface="Helvetica" charset="0"/>
                <a:ea typeface="Helvetica" charset="0"/>
                <a:cs typeface="Helvetica" charset="0"/>
              </a:rPr>
              <a:t>The transportation Pooled Fund (TPF) Program allows federal, state, and local agencies and other organizations to combine resources to support transportation research studies. </a:t>
            </a:r>
          </a:p>
          <a:p>
            <a:pPr lvl="0">
              <a:lnSpc>
                <a:spcPts val="2300"/>
              </a:lnSpc>
            </a:pPr>
            <a:endParaRPr lang="en-US" sz="4000" b="1" baseline="30000" dirty="0">
              <a:solidFill>
                <a:schemeClr val="accent5">
                  <a:lumMod val="75000"/>
                </a:schemeClr>
              </a:solidFill>
              <a:latin typeface="Helvetica" charset="0"/>
              <a:ea typeface="Helvetica" charset="0"/>
              <a:cs typeface="Helvetica" charset="0"/>
            </a:endParaRPr>
          </a:p>
          <a:p>
            <a:pPr>
              <a:lnSpc>
                <a:spcPts val="2300"/>
              </a:lnSpc>
            </a:pPr>
            <a:r>
              <a:rPr lang="en-US" sz="4000" b="1" baseline="30000" dirty="0">
                <a:solidFill>
                  <a:schemeClr val="bg1">
                    <a:lumMod val="50000"/>
                  </a:schemeClr>
                </a:solidFill>
                <a:latin typeface="Helvetica"/>
                <a:ea typeface="Helvetica" charset="0"/>
                <a:cs typeface="Helvetica"/>
              </a:rPr>
              <a:t>Current participating States</a:t>
            </a:r>
            <a:r>
              <a:rPr lang="en-US" sz="4000" baseline="30000" dirty="0">
                <a:solidFill>
                  <a:schemeClr val="bg1">
                    <a:lumMod val="50000"/>
                  </a:schemeClr>
                </a:solidFill>
                <a:latin typeface="Helvetica"/>
                <a:ea typeface="Helvetica" charset="0"/>
                <a:cs typeface="Helvetica"/>
              </a:rPr>
              <a:t>: CA, CT, ID, IL, IN, IA, LA, MS, MT, NV, TX, UT, VT, and WA.</a:t>
            </a:r>
          </a:p>
          <a:p>
            <a:pPr>
              <a:lnSpc>
                <a:spcPts val="2300"/>
              </a:lnSpc>
            </a:pPr>
            <a:endParaRPr lang="en-US" sz="4000" baseline="30000" dirty="0">
              <a:solidFill>
                <a:schemeClr val="bg1">
                  <a:lumMod val="50000"/>
                </a:schemeClr>
              </a:solidFill>
              <a:latin typeface="Helvetica"/>
              <a:ea typeface="Helvetica" charset="0"/>
              <a:cs typeface="Helvetica"/>
            </a:endParaRPr>
          </a:p>
          <a:p>
            <a:pPr lvl="0">
              <a:lnSpc>
                <a:spcPts val="2300"/>
              </a:lnSpc>
            </a:pPr>
            <a:r>
              <a:rPr lang="en-US" sz="4000" baseline="30000" dirty="0">
                <a:solidFill>
                  <a:schemeClr val="bg1">
                    <a:lumMod val="50000"/>
                  </a:schemeClr>
                </a:solidFill>
                <a:latin typeface="Helvetica"/>
                <a:ea typeface="Helvetica" charset="0"/>
                <a:cs typeface="Helvetica"/>
              </a:rPr>
              <a:t>Managed by: Sue </a:t>
            </a:r>
            <a:r>
              <a:rPr lang="en-US" sz="4000" baseline="30000" dirty="0" err="1">
                <a:solidFill>
                  <a:schemeClr val="bg1">
                    <a:lumMod val="50000"/>
                  </a:schemeClr>
                </a:solidFill>
                <a:latin typeface="Helvetica"/>
                <a:ea typeface="Helvetica" charset="0"/>
                <a:cs typeface="Helvetica"/>
              </a:rPr>
              <a:t>Sillick</a:t>
            </a:r>
            <a:r>
              <a:rPr lang="en-US" sz="4000" baseline="30000" dirty="0">
                <a:solidFill>
                  <a:schemeClr val="bg1">
                    <a:lumMod val="50000"/>
                  </a:schemeClr>
                </a:solidFill>
                <a:latin typeface="Helvetica"/>
                <a:ea typeface="Helvetica" charset="0"/>
                <a:cs typeface="Helvetica"/>
              </a:rPr>
              <a:t>, Research Programs Manager</a:t>
            </a:r>
            <a:endParaRPr lang="en-US" dirty="0">
              <a:solidFill>
                <a:schemeClr val="bg1">
                  <a:lumMod val="50000"/>
                </a:schemeClr>
              </a:solidFill>
              <a:cs typeface="Calibri"/>
            </a:endParaRPr>
          </a:p>
          <a:p>
            <a:pPr lvl="0">
              <a:lnSpc>
                <a:spcPts val="2300"/>
              </a:lnSpc>
            </a:pPr>
            <a:r>
              <a:rPr lang="en-US" sz="4000" baseline="30000" dirty="0">
                <a:solidFill>
                  <a:srgbClr val="E7E6E6">
                    <a:lumMod val="50000"/>
                  </a:srgbClr>
                </a:solidFill>
                <a:latin typeface="Helvetica" charset="0"/>
                <a:ea typeface="Helvetica" charset="0"/>
                <a:cs typeface="Helvetica" charset="0"/>
              </a:rPr>
              <a:t>Montana Department of Transportation</a:t>
            </a:r>
          </a:p>
          <a:p>
            <a:pPr lvl="0">
              <a:lnSpc>
                <a:spcPts val="2300"/>
              </a:lnSpc>
            </a:pPr>
            <a:r>
              <a:rPr lang="en-US" sz="4000" baseline="30000" dirty="0">
                <a:solidFill>
                  <a:srgbClr val="E7E6E6">
                    <a:lumMod val="50000"/>
                  </a:srgbClr>
                </a:solidFill>
                <a:latin typeface="Helvetica" charset="0"/>
                <a:ea typeface="Helvetica" charset="0"/>
                <a:cs typeface="Helvetica" charset="0"/>
              </a:rPr>
              <a:t>2701 Prospect Avenue, PO Box 201001</a:t>
            </a:r>
          </a:p>
          <a:p>
            <a:pPr lvl="0">
              <a:lnSpc>
                <a:spcPts val="2300"/>
              </a:lnSpc>
            </a:pPr>
            <a:r>
              <a:rPr lang="en-US" sz="4000" baseline="30000" dirty="0">
                <a:solidFill>
                  <a:srgbClr val="E7E6E6">
                    <a:lumMod val="50000"/>
                  </a:srgbClr>
                </a:solidFill>
                <a:latin typeface="Helvetica" charset="0"/>
                <a:ea typeface="Helvetica" charset="0"/>
                <a:cs typeface="Helvetica" charset="0"/>
              </a:rPr>
              <a:t>Helena, MT  59620-1001</a:t>
            </a:r>
          </a:p>
          <a:p>
            <a:pPr lvl="0">
              <a:lnSpc>
                <a:spcPts val="2300"/>
              </a:lnSpc>
            </a:pPr>
            <a:r>
              <a:rPr lang="en-US" sz="4000" baseline="30000" dirty="0">
                <a:solidFill>
                  <a:srgbClr val="E7E6E6">
                    <a:lumMod val="50000"/>
                  </a:srgbClr>
                </a:solidFill>
                <a:latin typeface="Helvetica" charset="0"/>
                <a:ea typeface="Helvetica" charset="0"/>
                <a:cs typeface="Helvetica" charset="0"/>
              </a:rPr>
              <a:t>Office: 406.444.7693</a:t>
            </a:r>
          </a:p>
          <a:p>
            <a:pPr lvl="0">
              <a:lnSpc>
                <a:spcPts val="2300"/>
              </a:lnSpc>
            </a:pPr>
            <a:r>
              <a:rPr lang="en-US" sz="4000" baseline="30000" dirty="0">
                <a:solidFill>
                  <a:srgbClr val="E7E6E6">
                    <a:lumMod val="50000"/>
                  </a:srgbClr>
                </a:solidFill>
                <a:latin typeface="Helvetica" charset="0"/>
                <a:ea typeface="Helvetica" charset="0"/>
                <a:cs typeface="Helvetica" charset="0"/>
              </a:rPr>
              <a:t>E-mail: </a:t>
            </a:r>
            <a:r>
              <a:rPr lang="en-US" sz="4000" baseline="30000" dirty="0">
                <a:solidFill>
                  <a:srgbClr val="E7E6E6">
                    <a:lumMod val="50000"/>
                  </a:srgbClr>
                </a:solidFill>
                <a:latin typeface="Helvetica" charset="0"/>
                <a:ea typeface="Helvetica" charset="0"/>
                <a:cs typeface="Helvetica" charset="0"/>
                <a:hlinkClick r:id="rId3"/>
              </a:rPr>
              <a:t>ssillick@mt.gov</a:t>
            </a:r>
            <a:r>
              <a:rPr lang="en-US" sz="4000" baseline="30000" dirty="0">
                <a:solidFill>
                  <a:srgbClr val="E7E6E6">
                    <a:lumMod val="50000"/>
                  </a:srgbClr>
                </a:solidFill>
                <a:latin typeface="Helvetica" charset="0"/>
                <a:ea typeface="Helvetica" charset="0"/>
                <a:cs typeface="Helvetica" charset="0"/>
              </a:rPr>
              <a:t>   </a:t>
            </a:r>
            <a:r>
              <a:rPr lang="en-US" sz="4000" baseline="30000" dirty="0">
                <a:solidFill>
                  <a:srgbClr val="E7E6E6">
                    <a:lumMod val="50000"/>
                  </a:srgbClr>
                </a:solidFill>
                <a:latin typeface="Helvetica" charset="0"/>
                <a:ea typeface="Helvetica" charset="0"/>
                <a:cs typeface="Helvetica" charset="0"/>
                <a:hlinkClick r:id="rId4"/>
              </a:rPr>
              <a:t>www.mdt.mt.gov/research/</a:t>
            </a:r>
            <a:endParaRPr lang="en-US" sz="4000" baseline="30000" dirty="0">
              <a:solidFill>
                <a:srgbClr val="E7E6E6">
                  <a:lumMod val="50000"/>
                </a:srgbClr>
              </a:solidFill>
              <a:latin typeface="Helvetica" charset="0"/>
              <a:ea typeface="Helvetica" charset="0"/>
              <a:cs typeface="Helvetica" charset="0"/>
            </a:endParaRPr>
          </a:p>
          <a:p>
            <a:pPr lvl="0">
              <a:lnSpc>
                <a:spcPts val="2300"/>
              </a:lnSpc>
            </a:pPr>
            <a:endParaRPr lang="en-US" sz="4000" baseline="30000" dirty="0">
              <a:solidFill>
                <a:srgbClr val="E7E6E6">
                  <a:lumMod val="50000"/>
                </a:srgbClr>
              </a:solidFill>
              <a:latin typeface="Helvetica" charset="0"/>
              <a:ea typeface="Helvetica" charset="0"/>
              <a:cs typeface="Helvetica" charset="0"/>
            </a:endParaRPr>
          </a:p>
        </p:txBody>
      </p:sp>
      <p:sp>
        <p:nvSpPr>
          <p:cNvPr id="6" name="TextBox 5">
            <a:extLst>
              <a:ext uri="{FF2B5EF4-FFF2-40B4-BE49-F238E27FC236}">
                <a16:creationId xmlns:a16="http://schemas.microsoft.com/office/drawing/2014/main" id="{E8FD90AF-84E1-4176-86DD-CE1B74EDF565}"/>
              </a:ext>
            </a:extLst>
          </p:cNvPr>
          <p:cNvSpPr txBox="1"/>
          <p:nvPr/>
        </p:nvSpPr>
        <p:spPr>
          <a:xfrm>
            <a:off x="541335" y="1890893"/>
            <a:ext cx="5432097" cy="830997"/>
          </a:xfrm>
          <a:prstGeom prst="rect">
            <a:avLst/>
          </a:prstGeom>
          <a:noFill/>
        </p:spPr>
        <p:txBody>
          <a:bodyPr wrap="square" rtlCol="0">
            <a:spAutoFit/>
          </a:bodyPr>
          <a:lstStyle/>
          <a:p>
            <a:pPr>
              <a:lnSpc>
                <a:spcPts val="3640"/>
              </a:lnSpc>
            </a:pPr>
            <a:r>
              <a:rPr lang="en-US" sz="5500" b="1" cap="all" baseline="30000" dirty="0">
                <a:ln w="0"/>
                <a:solidFill>
                  <a:srgbClr val="00476F"/>
                </a:solidFill>
                <a:effectLst>
                  <a:outerShdw blurRad="38100" dist="25400" dir="5400000" algn="ctr" rotWithShape="0">
                    <a:srgbClr val="6E747A">
                      <a:alpha val="43000"/>
                    </a:srgbClr>
                  </a:outerShdw>
                </a:effectLst>
                <a:latin typeface="Helvetica Neue" charset="0"/>
                <a:ea typeface="Helvetica Neue" charset="0"/>
                <a:cs typeface="Helvetica Neue" charset="0"/>
              </a:rPr>
              <a:t>Research Sponsor</a:t>
            </a:r>
          </a:p>
          <a:p>
            <a:endParaRPr lang="en-US" dirty="0"/>
          </a:p>
        </p:txBody>
      </p:sp>
      <p:pic>
        <p:nvPicPr>
          <p:cNvPr id="2" name="Picture 1">
            <a:extLst>
              <a:ext uri="{FF2B5EF4-FFF2-40B4-BE49-F238E27FC236}">
                <a16:creationId xmlns:a16="http://schemas.microsoft.com/office/drawing/2014/main" id="{A45E3225-BF58-4A0A-A612-7CFDC789FCA3}"/>
              </a:ext>
            </a:extLst>
          </p:cNvPr>
          <p:cNvPicPr>
            <a:picLocks noChangeAspect="1"/>
          </p:cNvPicPr>
          <p:nvPr/>
        </p:nvPicPr>
        <p:blipFill>
          <a:blip r:embed="rId5"/>
          <a:stretch>
            <a:fillRect/>
          </a:stretch>
        </p:blipFill>
        <p:spPr>
          <a:xfrm>
            <a:off x="9955056" y="5536788"/>
            <a:ext cx="2042337" cy="749873"/>
          </a:xfrm>
          <a:prstGeom prst="rect">
            <a:avLst/>
          </a:prstGeom>
        </p:spPr>
      </p:pic>
      <p:pic>
        <p:nvPicPr>
          <p:cNvPr id="4" name="Picture 3">
            <a:extLst>
              <a:ext uri="{FF2B5EF4-FFF2-40B4-BE49-F238E27FC236}">
                <a16:creationId xmlns:a16="http://schemas.microsoft.com/office/drawing/2014/main" id="{E51782C9-132B-4CA5-88EA-9AB2C31A6772}"/>
              </a:ext>
            </a:extLst>
          </p:cNvPr>
          <p:cNvPicPr>
            <a:picLocks noChangeAspect="1"/>
          </p:cNvPicPr>
          <p:nvPr/>
        </p:nvPicPr>
        <p:blipFill>
          <a:blip r:embed="rId6"/>
          <a:stretch>
            <a:fillRect/>
          </a:stretch>
        </p:blipFill>
        <p:spPr>
          <a:xfrm>
            <a:off x="5845995" y="1548484"/>
            <a:ext cx="6151397" cy="647229"/>
          </a:xfrm>
          <a:prstGeom prst="rect">
            <a:avLst/>
          </a:prstGeom>
        </p:spPr>
      </p:pic>
    </p:spTree>
    <p:extLst>
      <p:ext uri="{BB962C8B-B14F-4D97-AF65-F5344CB8AC3E}">
        <p14:creationId xmlns:p14="http://schemas.microsoft.com/office/powerpoint/2010/main" val="3461982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12192000" cy="1341452"/>
          </a:xfrm>
          <a:prstGeom prst="rect">
            <a:avLst/>
          </a:prstGeom>
          <a:solidFill>
            <a:srgbClr val="AD8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1341452"/>
            <a:ext cx="12192000" cy="125399"/>
          </a:xfrm>
          <a:prstGeom prst="rect">
            <a:avLst/>
          </a:prstGeom>
          <a:solidFill>
            <a:srgbClr val="004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102267" y="3095443"/>
            <a:ext cx="8284384" cy="2363083"/>
          </a:xfrm>
          <a:prstGeom prst="rect">
            <a:avLst/>
          </a:prstGeom>
          <a:noFill/>
        </p:spPr>
        <p:txBody>
          <a:bodyPr wrap="square" rtlCol="0">
            <a:spAutoFit/>
          </a:bodyPr>
          <a:lstStyle/>
          <a:p>
            <a:pPr marL="457200" indent="-457200">
              <a:lnSpc>
                <a:spcPts val="3640"/>
              </a:lnSpc>
              <a:buFont typeface="Arial" charset="0"/>
              <a:buChar char="•"/>
            </a:pPr>
            <a:r>
              <a:rPr lang="en-US" sz="4000" baseline="30000" dirty="0">
                <a:solidFill>
                  <a:schemeClr val="tx1">
                    <a:lumMod val="65000"/>
                    <a:lumOff val="35000"/>
                  </a:schemeClr>
                </a:solidFill>
                <a:latin typeface="Helvetica Neue" charset="0"/>
                <a:ea typeface="Helvetica Neue" charset="0"/>
                <a:cs typeface="Helvetica Neue" charset="0"/>
              </a:rPr>
              <a:t>We Are in This Together</a:t>
            </a:r>
          </a:p>
          <a:p>
            <a:pPr>
              <a:lnSpc>
                <a:spcPts val="3640"/>
              </a:lnSpc>
            </a:pPr>
            <a:endParaRPr lang="is-IS" sz="4000" baseline="30000" dirty="0">
              <a:solidFill>
                <a:schemeClr val="tx1">
                  <a:lumMod val="65000"/>
                  <a:lumOff val="35000"/>
                </a:schemeClr>
              </a:solidFill>
              <a:latin typeface="Helvetica Neue" charset="0"/>
              <a:ea typeface="Helvetica Neue" charset="0"/>
              <a:cs typeface="Helvetica Neue" charset="0"/>
            </a:endParaRPr>
          </a:p>
          <a:p>
            <a:pPr marL="457200" indent="-457200">
              <a:lnSpc>
                <a:spcPts val="3640"/>
              </a:lnSpc>
              <a:buFont typeface="Arial" charset="0"/>
              <a:buChar char="•"/>
            </a:pPr>
            <a:r>
              <a:rPr lang="en-US" sz="4000" baseline="30000" dirty="0">
                <a:solidFill>
                  <a:schemeClr val="tx1">
                    <a:lumMod val="65000"/>
                    <a:lumOff val="35000"/>
                  </a:schemeClr>
                </a:solidFill>
                <a:latin typeface="Helvetica Neue" charset="0"/>
                <a:ea typeface="Helvetica Neue" charset="0"/>
                <a:cs typeface="Helvetica Neue" charset="0"/>
              </a:rPr>
              <a:t>Proactive Traffic Safety – What You Need to Know</a:t>
            </a:r>
          </a:p>
          <a:p>
            <a:pPr>
              <a:lnSpc>
                <a:spcPts val="3640"/>
              </a:lnSpc>
            </a:pPr>
            <a:endParaRPr lang="en-US" sz="4000" baseline="30000" dirty="0">
              <a:solidFill>
                <a:schemeClr val="tx1">
                  <a:lumMod val="65000"/>
                  <a:lumOff val="35000"/>
                </a:schemeClr>
              </a:solidFill>
              <a:latin typeface="Helvetica Neue" charset="0"/>
              <a:ea typeface="Helvetica Neue" charset="0"/>
              <a:cs typeface="Helvetica Neue" charset="0"/>
            </a:endParaRPr>
          </a:p>
          <a:p>
            <a:pPr marL="457200" indent="-457200">
              <a:lnSpc>
                <a:spcPts val="3640"/>
              </a:lnSpc>
              <a:buFont typeface="Arial" charset="0"/>
              <a:buChar char="•"/>
            </a:pPr>
            <a:r>
              <a:rPr lang="en-US" sz="4000" baseline="30000" dirty="0">
                <a:solidFill>
                  <a:schemeClr val="tx1">
                    <a:lumMod val="65000"/>
                    <a:lumOff val="35000"/>
                  </a:schemeClr>
                </a:solidFill>
                <a:latin typeface="Helvetica Neue" charset="0"/>
                <a:ea typeface="Helvetica Neue" charset="0"/>
                <a:cs typeface="Helvetica Neue" charset="0"/>
              </a:rPr>
              <a:t>Where We Go from Here</a:t>
            </a:r>
          </a:p>
        </p:txBody>
      </p:sp>
      <p:sp>
        <p:nvSpPr>
          <p:cNvPr id="3" name="TextBox 2"/>
          <p:cNvSpPr txBox="1"/>
          <p:nvPr/>
        </p:nvSpPr>
        <p:spPr>
          <a:xfrm>
            <a:off x="1102267" y="2515558"/>
            <a:ext cx="5824331" cy="830997"/>
          </a:xfrm>
          <a:prstGeom prst="rect">
            <a:avLst/>
          </a:prstGeom>
          <a:noFill/>
        </p:spPr>
        <p:txBody>
          <a:bodyPr wrap="square" rtlCol="0">
            <a:spAutoFit/>
          </a:bodyPr>
          <a:lstStyle/>
          <a:p>
            <a:pPr>
              <a:lnSpc>
                <a:spcPts val="3640"/>
              </a:lnSpc>
            </a:pPr>
            <a:r>
              <a:rPr lang="en-US" sz="5500" b="1" cap="all" baseline="30000" dirty="0">
                <a:ln w="0"/>
                <a:solidFill>
                  <a:srgbClr val="00476F"/>
                </a:solidFill>
                <a:effectLst>
                  <a:outerShdw blurRad="38100" dist="25400" dir="5400000" algn="ctr" rotWithShape="0">
                    <a:srgbClr val="6E747A">
                      <a:alpha val="43000"/>
                    </a:srgbClr>
                  </a:outerShdw>
                </a:effectLst>
                <a:latin typeface="Helvetica Neue" charset="0"/>
                <a:ea typeface="Helvetica Neue" charset="0"/>
                <a:cs typeface="Helvetica Neue" charset="0"/>
              </a:rPr>
              <a:t>Agenda</a:t>
            </a:r>
          </a:p>
          <a:p>
            <a:endParaRPr lang="en-US" dirty="0"/>
          </a:p>
        </p:txBody>
      </p:sp>
      <p:sp>
        <p:nvSpPr>
          <p:cNvPr id="8" name="TextBox 7"/>
          <p:cNvSpPr txBox="1"/>
          <p:nvPr/>
        </p:nvSpPr>
        <p:spPr>
          <a:xfrm>
            <a:off x="849560" y="341718"/>
            <a:ext cx="8297866" cy="1015663"/>
          </a:xfrm>
          <a:prstGeom prst="rect">
            <a:avLst/>
          </a:prstGeom>
          <a:noFill/>
        </p:spPr>
        <p:txBody>
          <a:bodyPr wrap="square" rtlCol="0">
            <a:spAutoFit/>
          </a:bodyPr>
          <a:lstStyle/>
          <a:p>
            <a:pPr>
              <a:lnSpc>
                <a:spcPts val="3600"/>
              </a:lnSpc>
            </a:pPr>
            <a:r>
              <a:rPr lang="en-US" sz="6000" baseline="10000" dirty="0">
                <a:solidFill>
                  <a:schemeClr val="bg1"/>
                </a:solidFill>
                <a:latin typeface="Helvetica Neue LT Std 57 Condensed" charset="0"/>
                <a:ea typeface="Helvetica Neue LT Std 57 Condensed" charset="0"/>
                <a:cs typeface="Helvetica Neue LT Std 57 Condensed" charset="0"/>
              </a:rPr>
              <a:t>PROACTIVE</a:t>
            </a:r>
          </a:p>
          <a:p>
            <a:pPr>
              <a:lnSpc>
                <a:spcPts val="3600"/>
              </a:lnSpc>
            </a:pPr>
            <a:r>
              <a:rPr lang="en-US" sz="6000" baseline="10000" dirty="0">
                <a:solidFill>
                  <a:srgbClr val="343433"/>
                </a:solidFill>
                <a:latin typeface="Helvetica Neue LT Std 57 Condensed" charset="0"/>
                <a:ea typeface="Helvetica Neue LT Std 57 Condensed" charset="0"/>
                <a:cs typeface="Helvetica Neue LT Std 57 Condensed" charset="0"/>
              </a:rPr>
              <a:t>TRAFFIC SAFETY</a:t>
            </a:r>
          </a:p>
        </p:txBody>
      </p:sp>
    </p:spTree>
    <p:extLst>
      <p:ext uri="{BB962C8B-B14F-4D97-AF65-F5344CB8AC3E}">
        <p14:creationId xmlns:p14="http://schemas.microsoft.com/office/powerpoint/2010/main" val="163152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
            <a:ext cx="12192000" cy="1341452"/>
          </a:xfrm>
          <a:prstGeom prst="rect">
            <a:avLst/>
          </a:prstGeom>
          <a:solidFill>
            <a:srgbClr val="AD8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1341452"/>
            <a:ext cx="12192000" cy="125399"/>
          </a:xfrm>
          <a:prstGeom prst="rect">
            <a:avLst/>
          </a:prstGeom>
          <a:solidFill>
            <a:srgbClr val="004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41335" y="420036"/>
            <a:ext cx="11037640" cy="1017010"/>
          </a:xfrm>
          <a:prstGeom prst="rect">
            <a:avLst/>
          </a:prstGeom>
          <a:noFill/>
        </p:spPr>
        <p:txBody>
          <a:bodyPr wrap="square" rtlCol="0">
            <a:spAutoFit/>
          </a:bodyPr>
          <a:lstStyle/>
          <a:p>
            <a:pPr>
              <a:lnSpc>
                <a:spcPts val="3600"/>
              </a:lnSpc>
            </a:pPr>
            <a:r>
              <a:rPr lang="en-US" sz="6000" baseline="10000" dirty="0">
                <a:solidFill>
                  <a:schemeClr val="bg1"/>
                </a:solidFill>
                <a:latin typeface="Helvetica Neue LT Std 57 Condensed" charset="0"/>
                <a:ea typeface="Helvetica Neue LT Std 57 Condensed" charset="0"/>
                <a:cs typeface="Helvetica Neue LT Std 57 Condensed" charset="0"/>
              </a:rPr>
              <a:t>PROACTIVE</a:t>
            </a:r>
          </a:p>
          <a:p>
            <a:pPr>
              <a:lnSpc>
                <a:spcPts val="3600"/>
              </a:lnSpc>
            </a:pPr>
            <a:r>
              <a:rPr lang="en-US" sz="6000" baseline="10000" dirty="0">
                <a:solidFill>
                  <a:srgbClr val="343433"/>
                </a:solidFill>
                <a:latin typeface="Helvetica Neue LT Std 57 Condensed" charset="0"/>
                <a:ea typeface="Helvetica Neue LT Std 57 Condensed" charset="0"/>
                <a:cs typeface="Helvetica Neue LT Std 57 Condensed" charset="0"/>
              </a:rPr>
              <a:t>TRAFFIC SAFETY</a:t>
            </a:r>
            <a:endParaRPr lang="en-US" sz="6000" baseline="10000" dirty="0">
              <a:solidFill>
                <a:schemeClr val="bg1"/>
              </a:solidFill>
              <a:latin typeface="Helvetica Neue LT Std 57 Condensed" charset="0"/>
              <a:ea typeface="Helvetica Neue LT Std 57 Condensed" charset="0"/>
              <a:cs typeface="Helvetica Neue LT Std 57 Condensed" charset="0"/>
            </a:endParaRPr>
          </a:p>
        </p:txBody>
      </p:sp>
      <p:sp>
        <p:nvSpPr>
          <p:cNvPr id="6" name="TextBox 5">
            <a:extLst>
              <a:ext uri="{FF2B5EF4-FFF2-40B4-BE49-F238E27FC236}">
                <a16:creationId xmlns:a16="http://schemas.microsoft.com/office/drawing/2014/main" id="{E8FD90AF-84E1-4176-86DD-CE1B74EDF565}"/>
              </a:ext>
            </a:extLst>
          </p:cNvPr>
          <p:cNvSpPr txBox="1"/>
          <p:nvPr/>
        </p:nvSpPr>
        <p:spPr>
          <a:xfrm>
            <a:off x="1184461" y="1888290"/>
            <a:ext cx="8082829" cy="2215991"/>
          </a:xfrm>
          <a:prstGeom prst="rect">
            <a:avLst/>
          </a:prstGeom>
          <a:noFill/>
        </p:spPr>
        <p:txBody>
          <a:bodyPr wrap="square" rtlCol="0">
            <a:spAutoFit/>
          </a:bodyPr>
          <a:lstStyle/>
          <a:p>
            <a:pPr>
              <a:lnSpc>
                <a:spcPts val="3640"/>
              </a:lnSpc>
            </a:pPr>
            <a:r>
              <a:rPr lang="en-US" sz="5500" b="1" cap="all" baseline="30000" dirty="0">
                <a:ln w="0"/>
                <a:solidFill>
                  <a:srgbClr val="00476F"/>
                </a:solidFill>
                <a:effectLst>
                  <a:outerShdw blurRad="38100" dist="25400" dir="5400000" algn="ctr" rotWithShape="0">
                    <a:srgbClr val="6E747A">
                      <a:alpha val="43000"/>
                    </a:srgbClr>
                  </a:outerShdw>
                </a:effectLst>
                <a:latin typeface="Helvetica Neue" charset="0"/>
                <a:ea typeface="Helvetica Neue" charset="0"/>
                <a:cs typeface="Helvetica Neue" charset="0"/>
              </a:rPr>
              <a:t>Contact us</a:t>
            </a:r>
          </a:p>
          <a:p>
            <a:pPr>
              <a:lnSpc>
                <a:spcPts val="3640"/>
              </a:lnSpc>
            </a:pPr>
            <a:endParaRPr lang="en-US" sz="5500" b="1" cap="all" baseline="30000" dirty="0">
              <a:ln w="0"/>
              <a:solidFill>
                <a:srgbClr val="00476F"/>
              </a:solidFill>
              <a:effectLst>
                <a:outerShdw blurRad="38100" dist="25400" dir="5400000" algn="ctr" rotWithShape="0">
                  <a:srgbClr val="6E747A">
                    <a:alpha val="43000"/>
                  </a:srgbClr>
                </a:outerShdw>
              </a:effectLst>
              <a:latin typeface="Helvetica Neue" charset="0"/>
              <a:ea typeface="Helvetica Neue" charset="0"/>
              <a:cs typeface="Helvetica Neue" charset="0"/>
            </a:endParaRPr>
          </a:p>
          <a:p>
            <a:pPr>
              <a:lnSpc>
                <a:spcPts val="3640"/>
              </a:lnSpc>
            </a:pPr>
            <a:r>
              <a:rPr lang="en-US" sz="5500" b="1" cap="all" baseline="30000" dirty="0">
                <a:ln w="0"/>
                <a:solidFill>
                  <a:srgbClr val="00476F"/>
                </a:solidFill>
                <a:effectLst>
                  <a:outerShdw blurRad="38100" dist="25400" dir="5400000" algn="ctr" rotWithShape="0">
                    <a:srgbClr val="6E747A">
                      <a:alpha val="43000"/>
                    </a:srgbClr>
                  </a:outerShdw>
                </a:effectLst>
                <a:latin typeface="Helvetica Neue" charset="0"/>
                <a:ea typeface="Helvetica Neue" charset="0"/>
                <a:cs typeface="Helvetica Neue" charset="0"/>
              </a:rPr>
              <a:t>Email: </a:t>
            </a:r>
            <a:r>
              <a:rPr lang="en-US" sz="5500" b="1" cap="all" baseline="30000" dirty="0">
                <a:ln w="0"/>
                <a:solidFill>
                  <a:srgbClr val="00476F"/>
                </a:solidFill>
                <a:effectLst>
                  <a:outerShdw blurRad="38100" dist="25400" dir="5400000" algn="ctr" rotWithShape="0">
                    <a:srgbClr val="6E747A">
                      <a:alpha val="43000"/>
                    </a:srgbClr>
                  </a:outerShdw>
                </a:effectLst>
                <a:latin typeface="Helvetica Neue" charset="0"/>
                <a:ea typeface="Helvetica Neue" charset="0"/>
                <a:cs typeface="Helvetica Neue" charset="0"/>
                <a:hlinkClick r:id="rId3"/>
              </a:rPr>
              <a:t>mail@chsculture.org</a:t>
            </a:r>
            <a:endParaRPr lang="en-US" sz="5500" b="1" cap="all" baseline="30000" dirty="0">
              <a:ln w="0"/>
              <a:solidFill>
                <a:srgbClr val="00476F"/>
              </a:solidFill>
              <a:effectLst>
                <a:outerShdw blurRad="38100" dist="25400" dir="5400000" algn="ctr" rotWithShape="0">
                  <a:srgbClr val="6E747A">
                    <a:alpha val="43000"/>
                  </a:srgbClr>
                </a:outerShdw>
              </a:effectLst>
              <a:latin typeface="Helvetica Neue" charset="0"/>
              <a:ea typeface="Helvetica Neue" charset="0"/>
              <a:cs typeface="Helvetica Neue" charset="0"/>
            </a:endParaRPr>
          </a:p>
          <a:p>
            <a:pPr>
              <a:lnSpc>
                <a:spcPts val="3640"/>
              </a:lnSpc>
            </a:pPr>
            <a:r>
              <a:rPr lang="en-US" sz="5500" b="1" cap="all" baseline="30000" dirty="0">
                <a:ln w="0"/>
                <a:solidFill>
                  <a:srgbClr val="00476F"/>
                </a:solidFill>
                <a:effectLst>
                  <a:outerShdw blurRad="38100" dist="25400" dir="5400000" algn="ctr" rotWithShape="0">
                    <a:srgbClr val="6E747A">
                      <a:alpha val="43000"/>
                    </a:srgbClr>
                  </a:outerShdw>
                </a:effectLst>
                <a:latin typeface="Helvetica Neue" charset="0"/>
                <a:ea typeface="Helvetica Neue" charset="0"/>
                <a:cs typeface="Helvetica Neue" charset="0"/>
              </a:rPr>
              <a:t>Phone: (406) 994-7873</a:t>
            </a:r>
          </a:p>
          <a:p>
            <a:endParaRPr lang="en-US" dirty="0"/>
          </a:p>
        </p:txBody>
      </p:sp>
      <p:pic>
        <p:nvPicPr>
          <p:cNvPr id="2" name="Picture 1">
            <a:extLst>
              <a:ext uri="{FF2B5EF4-FFF2-40B4-BE49-F238E27FC236}">
                <a16:creationId xmlns:a16="http://schemas.microsoft.com/office/drawing/2014/main" id="{614A4755-C5E8-4853-86F7-F271F2BD7B13}"/>
              </a:ext>
            </a:extLst>
          </p:cNvPr>
          <p:cNvPicPr>
            <a:picLocks noChangeAspect="1"/>
          </p:cNvPicPr>
          <p:nvPr/>
        </p:nvPicPr>
        <p:blipFill>
          <a:blip r:embed="rId4"/>
          <a:stretch>
            <a:fillRect/>
          </a:stretch>
        </p:blipFill>
        <p:spPr>
          <a:xfrm>
            <a:off x="4230462" y="3825468"/>
            <a:ext cx="3731075" cy="786452"/>
          </a:xfrm>
          <a:prstGeom prst="rect">
            <a:avLst/>
          </a:prstGeom>
        </p:spPr>
      </p:pic>
      <p:sp>
        <p:nvSpPr>
          <p:cNvPr id="8" name="TextBox 7">
            <a:extLst>
              <a:ext uri="{FF2B5EF4-FFF2-40B4-BE49-F238E27FC236}">
                <a16:creationId xmlns:a16="http://schemas.microsoft.com/office/drawing/2014/main" id="{8FDB0497-E3B7-46FA-AA8B-62F1CFA40759}"/>
              </a:ext>
            </a:extLst>
          </p:cNvPr>
          <p:cNvSpPr txBox="1"/>
          <p:nvPr/>
        </p:nvSpPr>
        <p:spPr>
          <a:xfrm>
            <a:off x="3392906" y="4519842"/>
            <a:ext cx="5406185" cy="1323439"/>
          </a:xfrm>
          <a:prstGeom prst="rect">
            <a:avLst/>
          </a:prstGeom>
          <a:noFill/>
          <a:ln>
            <a:noFill/>
          </a:ln>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chemeClr val="bg2">
                    <a:lumMod val="50000"/>
                  </a:schemeClr>
                </a:solidFill>
                <a:effectLst/>
                <a:uLnTx/>
                <a:uFillTx/>
                <a:latin typeface="Helvetica Neue"/>
                <a:cs typeface="Helvetica" panose="020B0604020202020204" pitchFamily="34" charset="0"/>
              </a:rPr>
              <a:t>#</a:t>
            </a:r>
            <a:r>
              <a:rPr kumimoji="0" lang="en-US" sz="4000" b="1" i="0" u="none" strike="noStrike" kern="0" cap="none" spc="0" normalizeH="0" baseline="0" noProof="0" dirty="0" err="1">
                <a:ln>
                  <a:noFill/>
                </a:ln>
                <a:solidFill>
                  <a:schemeClr val="bg2">
                    <a:lumMod val="50000"/>
                  </a:schemeClr>
                </a:solidFill>
                <a:effectLst/>
                <a:uLnTx/>
                <a:uFillTx/>
                <a:latin typeface="Helvetica Neue"/>
                <a:cs typeface="Helvetica" panose="020B0604020202020204" pitchFamily="34" charset="0"/>
              </a:rPr>
              <a:t>CHSCulture</a:t>
            </a:r>
            <a:endParaRPr kumimoji="0" lang="en-US" sz="4000" b="1" i="0" u="none" strike="noStrike" kern="0" cap="none" spc="0" normalizeH="0" baseline="0" noProof="0" dirty="0">
              <a:ln>
                <a:noFill/>
              </a:ln>
              <a:solidFill>
                <a:schemeClr val="bg2">
                  <a:lumMod val="50000"/>
                </a:schemeClr>
              </a:solidFill>
              <a:effectLst/>
              <a:uLnTx/>
              <a:uFillTx/>
              <a:latin typeface="Helvetica Neue"/>
              <a:cs typeface="Helvetica"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r>
              <a:rPr lang="en-US" sz="4000" b="1" kern="0" dirty="0">
                <a:solidFill>
                  <a:schemeClr val="bg2">
                    <a:lumMod val="50000"/>
                  </a:schemeClr>
                </a:solidFill>
                <a:latin typeface="Helvetica Neue"/>
                <a:cs typeface="Helvetica" panose="020B0604020202020204" pitchFamily="34" charset="0"/>
              </a:rPr>
              <a:t>www.chsculture.org</a:t>
            </a:r>
            <a:endParaRPr kumimoji="0" lang="en-US" sz="4000" b="1" i="0" u="none" strike="noStrike" kern="0" cap="none" spc="0" normalizeH="0" baseline="0" noProof="0" dirty="0">
              <a:ln>
                <a:noFill/>
              </a:ln>
              <a:solidFill>
                <a:schemeClr val="bg2">
                  <a:lumMod val="50000"/>
                </a:schemeClr>
              </a:solidFill>
              <a:effectLst/>
              <a:uLnTx/>
              <a:uFillTx/>
              <a:latin typeface="Helvetica Neue"/>
              <a:cs typeface="Helvetica" panose="020B0604020202020204" pitchFamily="34" charset="0"/>
            </a:endParaRPr>
          </a:p>
        </p:txBody>
      </p:sp>
      <p:pic>
        <p:nvPicPr>
          <p:cNvPr id="4" name="Picture 3">
            <a:extLst>
              <a:ext uri="{FF2B5EF4-FFF2-40B4-BE49-F238E27FC236}">
                <a16:creationId xmlns:a16="http://schemas.microsoft.com/office/drawing/2014/main" id="{B3C44784-C25D-44FD-AE97-85327EB4EB36}"/>
              </a:ext>
            </a:extLst>
          </p:cNvPr>
          <p:cNvPicPr>
            <a:picLocks noChangeAspect="1"/>
          </p:cNvPicPr>
          <p:nvPr/>
        </p:nvPicPr>
        <p:blipFill>
          <a:blip r:embed="rId5"/>
          <a:stretch>
            <a:fillRect/>
          </a:stretch>
        </p:blipFill>
        <p:spPr>
          <a:xfrm>
            <a:off x="0" y="5972647"/>
            <a:ext cx="12192000" cy="841829"/>
          </a:xfrm>
          <a:prstGeom prst="rect">
            <a:avLst/>
          </a:prstGeom>
        </p:spPr>
      </p:pic>
    </p:spTree>
    <p:extLst>
      <p:ext uri="{BB962C8B-B14F-4D97-AF65-F5344CB8AC3E}">
        <p14:creationId xmlns:p14="http://schemas.microsoft.com/office/powerpoint/2010/main" val="1324101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2064" y="3154166"/>
            <a:ext cx="4828854" cy="1695336"/>
          </a:xfrm>
          <a:prstGeom prst="rect">
            <a:avLst/>
          </a:prstGeom>
          <a:solidFill>
            <a:srgbClr val="00476F"/>
          </a:solidFill>
        </p:spPr>
        <p:txBody>
          <a:bodyPr wrap="square" rtlCol="0">
            <a:spAutoFit/>
          </a:bodyPr>
          <a:lstStyle/>
          <a:p>
            <a:pPr>
              <a:lnSpc>
                <a:spcPts val="2500"/>
              </a:lnSpc>
            </a:pPr>
            <a:endParaRPr lang="en-US" sz="4000" baseline="30000" dirty="0">
              <a:solidFill>
                <a:schemeClr val="bg1"/>
              </a:solidFill>
              <a:latin typeface="Helvetica Neue" charset="0"/>
              <a:ea typeface="Helvetica Neue" charset="0"/>
              <a:cs typeface="Helvetica Neue" charset="0"/>
            </a:endParaRPr>
          </a:p>
          <a:p>
            <a:pPr>
              <a:lnSpc>
                <a:spcPts val="2500"/>
              </a:lnSpc>
            </a:pPr>
            <a:r>
              <a:rPr lang="en-US" sz="4000" baseline="30000" dirty="0">
                <a:solidFill>
                  <a:schemeClr val="bg1"/>
                </a:solidFill>
                <a:latin typeface="Helvetica Neue" charset="0"/>
                <a:ea typeface="Helvetica Neue" charset="0"/>
                <a:cs typeface="Helvetica Neue" charset="0"/>
              </a:rPr>
              <a:t>The only acceptable traffic safety goal is to reduce fatalities and serious injuries to </a:t>
            </a:r>
            <a:r>
              <a:rPr lang="en-US" sz="4000" b="1" u="sng" baseline="30000" dirty="0">
                <a:solidFill>
                  <a:schemeClr val="bg1"/>
                </a:solidFill>
                <a:latin typeface="Helvetica Neue" charset="0"/>
                <a:ea typeface="Helvetica Neue" charset="0"/>
                <a:cs typeface="Helvetica Neue" charset="0"/>
              </a:rPr>
              <a:t>zero</a:t>
            </a:r>
            <a:r>
              <a:rPr lang="en-US" sz="4000" baseline="30000" dirty="0">
                <a:solidFill>
                  <a:schemeClr val="bg1"/>
                </a:solidFill>
                <a:latin typeface="Helvetica Neue" charset="0"/>
                <a:ea typeface="Helvetica Neue" charset="0"/>
                <a:cs typeface="Helvetica Neue" charset="0"/>
              </a:rPr>
              <a:t>. </a:t>
            </a:r>
            <a:endParaRPr lang="en-US" sz="3000" baseline="30000" dirty="0">
              <a:solidFill>
                <a:schemeClr val="bg1"/>
              </a:solidFill>
              <a:latin typeface="Franklin Gothic Book" charset="0"/>
              <a:ea typeface="Franklin Gothic Book" charset="0"/>
              <a:cs typeface="Franklin Gothic Book" charset="0"/>
            </a:endParaRPr>
          </a:p>
        </p:txBody>
      </p:sp>
      <p:sp>
        <p:nvSpPr>
          <p:cNvPr id="11" name="Rectangle 10"/>
          <p:cNvSpPr/>
          <p:nvPr/>
        </p:nvSpPr>
        <p:spPr>
          <a:xfrm>
            <a:off x="0" y="1"/>
            <a:ext cx="12192000" cy="1341452"/>
          </a:xfrm>
          <a:prstGeom prst="rect">
            <a:avLst/>
          </a:prstGeom>
          <a:solidFill>
            <a:srgbClr val="AD8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1341452"/>
            <a:ext cx="12192000" cy="125399"/>
          </a:xfrm>
          <a:prstGeom prst="rect">
            <a:avLst/>
          </a:prstGeom>
          <a:solidFill>
            <a:srgbClr val="004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41335" y="420036"/>
            <a:ext cx="8297866" cy="555345"/>
          </a:xfrm>
          <a:prstGeom prst="rect">
            <a:avLst/>
          </a:prstGeom>
          <a:noFill/>
        </p:spPr>
        <p:txBody>
          <a:bodyPr wrap="square" rtlCol="0">
            <a:spAutoFit/>
          </a:bodyPr>
          <a:lstStyle/>
          <a:p>
            <a:pPr>
              <a:lnSpc>
                <a:spcPts val="3600"/>
              </a:lnSpc>
            </a:pPr>
            <a:r>
              <a:rPr lang="en-US" sz="6000" baseline="10000" dirty="0">
                <a:solidFill>
                  <a:schemeClr val="bg1"/>
                </a:solidFill>
                <a:latin typeface="Helvetica Neue LT Std 57 Condensed" charset="0"/>
                <a:ea typeface="Helvetica Neue LT Std 57 Condensed" charset="0"/>
                <a:cs typeface="Helvetica Neue LT Std 57 Condensed" charset="0"/>
              </a:rPr>
              <a:t>We Are in This Together</a:t>
            </a:r>
            <a:endParaRPr lang="en-US" sz="6000" baseline="10000" dirty="0">
              <a:solidFill>
                <a:srgbClr val="343433"/>
              </a:solidFill>
              <a:latin typeface="Helvetica Neue LT Std 57 Condensed" charset="0"/>
              <a:ea typeface="Helvetica Neue LT Std 57 Condensed" charset="0"/>
              <a:cs typeface="Helvetica Neue LT Std 57 Condensed" charset="0"/>
            </a:endParaRPr>
          </a:p>
        </p:txBody>
      </p:sp>
      <p:pic>
        <p:nvPicPr>
          <p:cNvPr id="8" name="Content Placeholder 9">
            <a:extLst>
              <a:ext uri="{FF2B5EF4-FFF2-40B4-BE49-F238E27FC236}">
                <a16:creationId xmlns:a16="http://schemas.microsoft.com/office/drawing/2014/main" id="{8A1A03EB-7014-4E4D-B3A9-A2EE531C5632}"/>
              </a:ext>
            </a:extLst>
          </p:cNvPr>
          <p:cNvPicPr>
            <a:picLocks noChangeAspect="1"/>
          </p:cNvPicPr>
          <p:nvPr/>
        </p:nvPicPr>
        <p:blipFill>
          <a:blip r:embed="rId3"/>
          <a:srcRect/>
          <a:stretch/>
        </p:blipFill>
        <p:spPr>
          <a:xfrm>
            <a:off x="5722816" y="1511032"/>
            <a:ext cx="6246466" cy="4502323"/>
          </a:xfrm>
          <a:prstGeom prst="rect">
            <a:avLst/>
          </a:prstGeom>
        </p:spPr>
      </p:pic>
      <p:sp>
        <p:nvSpPr>
          <p:cNvPr id="2" name="TextBox 1">
            <a:extLst>
              <a:ext uri="{FF2B5EF4-FFF2-40B4-BE49-F238E27FC236}">
                <a16:creationId xmlns:a16="http://schemas.microsoft.com/office/drawing/2014/main" id="{407CD3EA-244A-4E87-BB43-524FAE525B09}"/>
              </a:ext>
            </a:extLst>
          </p:cNvPr>
          <p:cNvSpPr txBox="1"/>
          <p:nvPr/>
        </p:nvSpPr>
        <p:spPr>
          <a:xfrm>
            <a:off x="5640512" y="6057536"/>
            <a:ext cx="6551488" cy="738664"/>
          </a:xfrm>
          <a:prstGeom prst="rect">
            <a:avLst/>
          </a:prstGeom>
          <a:noFill/>
        </p:spPr>
        <p:txBody>
          <a:bodyPr wrap="square" rtlCol="0">
            <a:spAutoFit/>
          </a:bodyPr>
          <a:lstStyle/>
          <a:p>
            <a:r>
              <a:rPr lang="en-US" sz="1400" dirty="0">
                <a:solidFill>
                  <a:srgbClr val="E7E6E6">
                    <a:lumMod val="50000"/>
                  </a:srgbClr>
                </a:solidFill>
                <a:latin typeface="Helvetica Neue" panose="02000503000000020004"/>
                <a:cs typeface="Helvetica" panose="020B0604020202020204" pitchFamily="34" charset="0"/>
              </a:rPr>
              <a:t>National Highway Traffic Safety Administration (NHTSA). </a:t>
            </a:r>
            <a:r>
              <a:rPr lang="en-US" sz="1400" i="1" dirty="0">
                <a:solidFill>
                  <a:srgbClr val="E7E6E6">
                    <a:lumMod val="50000"/>
                  </a:srgbClr>
                </a:solidFill>
                <a:latin typeface="Helvetica Neue" panose="02000503000000020004"/>
                <a:cs typeface="Helvetica" panose="020B0604020202020204" pitchFamily="34" charset="0"/>
              </a:rPr>
              <a:t>Fatal Analysis Reporting System (FARS)</a:t>
            </a:r>
            <a:r>
              <a:rPr lang="en-US" sz="1400" dirty="0">
                <a:solidFill>
                  <a:srgbClr val="E7E6E6">
                    <a:lumMod val="50000"/>
                  </a:srgbClr>
                </a:solidFill>
                <a:latin typeface="Helvetica Neue" panose="02000503000000020004"/>
                <a:cs typeface="Helvetica" panose="020B0604020202020204" pitchFamily="34" charset="0"/>
              </a:rPr>
              <a:t>. Washington, DC: US Department of Transportation. 2017. https://cdan.nhtsa.gov/STSI.htm</a:t>
            </a:r>
            <a:endParaRPr lang="en-US" sz="1600" dirty="0"/>
          </a:p>
        </p:txBody>
      </p:sp>
    </p:spTree>
    <p:extLst>
      <p:ext uri="{BB962C8B-B14F-4D97-AF65-F5344CB8AC3E}">
        <p14:creationId xmlns:p14="http://schemas.microsoft.com/office/powerpoint/2010/main" val="1508018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41335" y="2123667"/>
            <a:ext cx="8479375" cy="4238981"/>
          </a:xfrm>
          <a:prstGeom prst="rect">
            <a:avLst/>
          </a:prstGeom>
          <a:noFill/>
        </p:spPr>
        <p:txBody>
          <a:bodyPr wrap="square" rtlCol="0">
            <a:spAutoFit/>
          </a:bodyPr>
          <a:lstStyle/>
          <a:p>
            <a:pPr marL="457200" indent="-457200">
              <a:lnSpc>
                <a:spcPts val="2500"/>
              </a:lnSpc>
              <a:buFont typeface="Arial" charset="0"/>
              <a:buChar char="•"/>
            </a:pPr>
            <a:r>
              <a:rPr lang="en-US" sz="4000" baseline="30000" dirty="0">
                <a:solidFill>
                  <a:schemeClr val="bg2">
                    <a:lumMod val="50000"/>
                  </a:schemeClr>
                </a:solidFill>
                <a:latin typeface="Helvetica Neue" charset="0"/>
                <a:ea typeface="Helvetica Neue" charset="0"/>
                <a:cs typeface="Helvetica Neue" charset="0"/>
              </a:rPr>
              <a:t>Driver behavior is a significant factor contributing to motor vehicle crashes.</a:t>
            </a:r>
            <a:r>
              <a:rPr lang="en-US" sz="3700" baseline="48000" dirty="0">
                <a:solidFill>
                  <a:schemeClr val="bg2">
                    <a:lumMod val="50000"/>
                  </a:schemeClr>
                </a:solidFill>
                <a:latin typeface="Helvetica Neue" charset="0"/>
                <a:ea typeface="Helvetica Neue" charset="0"/>
                <a:cs typeface="Helvetica Neue" charset="0"/>
              </a:rPr>
              <a:t>1</a:t>
            </a:r>
          </a:p>
          <a:p>
            <a:pPr>
              <a:lnSpc>
                <a:spcPts val="2500"/>
              </a:lnSpc>
            </a:pPr>
            <a:endParaRPr lang="en-US" sz="4000" baseline="30000" dirty="0">
              <a:solidFill>
                <a:schemeClr val="bg2">
                  <a:lumMod val="50000"/>
                </a:schemeClr>
              </a:solidFill>
              <a:latin typeface="Helvetica Neue" charset="0"/>
              <a:ea typeface="Helvetica Neue" charset="0"/>
              <a:cs typeface="Helvetica Neue" charset="0"/>
            </a:endParaRPr>
          </a:p>
          <a:p>
            <a:pPr marL="457200" indent="-457200">
              <a:lnSpc>
                <a:spcPts val="2500"/>
              </a:lnSpc>
              <a:buFont typeface="Arial" charset="0"/>
              <a:buChar char="•"/>
            </a:pPr>
            <a:r>
              <a:rPr lang="en-US" sz="4000" baseline="30000" dirty="0">
                <a:solidFill>
                  <a:schemeClr val="bg2">
                    <a:lumMod val="50000"/>
                  </a:schemeClr>
                </a:solidFill>
                <a:latin typeface="Helvetica Neue" charset="0"/>
                <a:ea typeface="Helvetica Neue" charset="0"/>
                <a:cs typeface="Helvetica Neue" charset="0"/>
              </a:rPr>
              <a:t>To improve traffic safety, we must focus on strategies that influence risky driver behaviors.</a:t>
            </a:r>
          </a:p>
          <a:p>
            <a:pPr>
              <a:lnSpc>
                <a:spcPts val="2500"/>
              </a:lnSpc>
            </a:pPr>
            <a:endParaRPr lang="en-US" sz="4000" baseline="30000" dirty="0">
              <a:solidFill>
                <a:schemeClr val="bg2">
                  <a:lumMod val="50000"/>
                </a:schemeClr>
              </a:solidFill>
              <a:latin typeface="Helvetica Neue" charset="0"/>
              <a:ea typeface="Helvetica Neue" charset="0"/>
              <a:cs typeface="Helvetica Neue" charset="0"/>
            </a:endParaRPr>
          </a:p>
          <a:p>
            <a:pPr marL="457200" indent="-457200">
              <a:lnSpc>
                <a:spcPts val="2500"/>
              </a:lnSpc>
              <a:buFont typeface="Arial" charset="0"/>
              <a:buChar char="•"/>
            </a:pPr>
            <a:r>
              <a:rPr lang="en-US" sz="4000" baseline="30000" dirty="0">
                <a:solidFill>
                  <a:schemeClr val="bg2">
                    <a:lumMod val="50000"/>
                  </a:schemeClr>
                </a:solidFill>
                <a:latin typeface="Helvetica Neue" charset="0"/>
                <a:ea typeface="Helvetica Neue" charset="0"/>
                <a:cs typeface="Helvetica Neue" charset="0"/>
              </a:rPr>
              <a:t>Risky driver behaviors include deliberate behaviors like</a:t>
            </a:r>
          </a:p>
          <a:p>
            <a:pPr marL="1371600" lvl="2" indent="-457200">
              <a:lnSpc>
                <a:spcPts val="2500"/>
              </a:lnSpc>
              <a:buFont typeface="Arial" charset="0"/>
              <a:buChar char="•"/>
            </a:pPr>
            <a:r>
              <a:rPr lang="en-US" sz="4000" baseline="30000" dirty="0">
                <a:solidFill>
                  <a:schemeClr val="bg2">
                    <a:lumMod val="50000"/>
                  </a:schemeClr>
                </a:solidFill>
                <a:latin typeface="Helvetica Neue" charset="0"/>
                <a:ea typeface="Helvetica Neue" charset="0"/>
                <a:cs typeface="Helvetica Neue" charset="0"/>
              </a:rPr>
              <a:t>speeding,</a:t>
            </a:r>
          </a:p>
          <a:p>
            <a:pPr marL="1371600" lvl="2" indent="-457200">
              <a:lnSpc>
                <a:spcPts val="2500"/>
              </a:lnSpc>
              <a:buFont typeface="Arial" charset="0"/>
              <a:buChar char="•"/>
            </a:pPr>
            <a:r>
              <a:rPr lang="en-US" sz="4000" baseline="30000" dirty="0">
                <a:solidFill>
                  <a:schemeClr val="bg2">
                    <a:lumMod val="50000"/>
                  </a:schemeClr>
                </a:solidFill>
                <a:latin typeface="Helvetica Neue" charset="0"/>
                <a:ea typeface="Helvetica Neue" charset="0"/>
                <a:cs typeface="Helvetica Neue" charset="0"/>
              </a:rPr>
              <a:t>texting while driving, </a:t>
            </a:r>
          </a:p>
          <a:p>
            <a:pPr marL="1371600" lvl="2" indent="-457200">
              <a:lnSpc>
                <a:spcPts val="2500"/>
              </a:lnSpc>
              <a:buFont typeface="Arial" charset="0"/>
              <a:buChar char="•"/>
            </a:pPr>
            <a:r>
              <a:rPr lang="en-US" sz="4000" baseline="30000" dirty="0">
                <a:solidFill>
                  <a:schemeClr val="bg2">
                    <a:lumMod val="50000"/>
                  </a:schemeClr>
                </a:solidFill>
                <a:latin typeface="Helvetica Neue" charset="0"/>
                <a:ea typeface="Helvetica Neue" charset="0"/>
                <a:cs typeface="Helvetica Neue" charset="0"/>
              </a:rPr>
              <a:t>impaired driving, and</a:t>
            </a:r>
          </a:p>
          <a:p>
            <a:pPr marL="1371600" lvl="2" indent="-457200">
              <a:lnSpc>
                <a:spcPts val="2500"/>
              </a:lnSpc>
              <a:buFont typeface="Arial" charset="0"/>
              <a:buChar char="•"/>
            </a:pPr>
            <a:r>
              <a:rPr lang="en-US" sz="4000" baseline="30000" dirty="0">
                <a:solidFill>
                  <a:schemeClr val="bg2">
                    <a:lumMod val="50000"/>
                  </a:schemeClr>
                </a:solidFill>
                <a:latin typeface="Helvetica Neue" charset="0"/>
                <a:ea typeface="Helvetica Neue" charset="0"/>
                <a:cs typeface="Helvetica Neue" charset="0"/>
              </a:rPr>
              <a:t>not wearing a seat belt.</a:t>
            </a:r>
            <a:endParaRPr lang="en-US" sz="4000" baseline="30000" dirty="0">
              <a:solidFill>
                <a:schemeClr val="bg2">
                  <a:lumMod val="25000"/>
                </a:schemeClr>
              </a:solidFill>
              <a:latin typeface="Helvetica Neue" charset="0"/>
              <a:ea typeface="Helvetica Neue" charset="0"/>
              <a:cs typeface="Helvetica Neue" charset="0"/>
            </a:endParaRPr>
          </a:p>
          <a:p>
            <a:pPr>
              <a:lnSpc>
                <a:spcPts val="2500"/>
              </a:lnSpc>
            </a:pPr>
            <a:endParaRPr lang="en-US" sz="3000" baseline="30000" dirty="0">
              <a:latin typeface="Franklin Gothic Book" charset="0"/>
              <a:ea typeface="Franklin Gothic Book" charset="0"/>
              <a:cs typeface="Franklin Gothic Book" charset="0"/>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0091" t="33268" r="53151" b="4491"/>
          <a:stretch/>
        </p:blipFill>
        <p:spPr>
          <a:xfrm>
            <a:off x="9020710" y="1806851"/>
            <a:ext cx="3038120" cy="4711148"/>
          </a:xfrm>
          <a:prstGeom prst="rect">
            <a:avLst/>
          </a:prstGeom>
        </p:spPr>
      </p:pic>
      <p:sp>
        <p:nvSpPr>
          <p:cNvPr id="11" name="Rectangle 10"/>
          <p:cNvSpPr/>
          <p:nvPr/>
        </p:nvSpPr>
        <p:spPr>
          <a:xfrm>
            <a:off x="0" y="1"/>
            <a:ext cx="12192000" cy="1341452"/>
          </a:xfrm>
          <a:prstGeom prst="rect">
            <a:avLst/>
          </a:prstGeom>
          <a:solidFill>
            <a:srgbClr val="AD8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1341452"/>
            <a:ext cx="12192000" cy="125399"/>
          </a:xfrm>
          <a:prstGeom prst="rect">
            <a:avLst/>
          </a:prstGeom>
          <a:solidFill>
            <a:srgbClr val="004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41335" y="420036"/>
            <a:ext cx="8297866" cy="555345"/>
          </a:xfrm>
          <a:prstGeom prst="rect">
            <a:avLst/>
          </a:prstGeom>
          <a:noFill/>
        </p:spPr>
        <p:txBody>
          <a:bodyPr wrap="square" rtlCol="0">
            <a:spAutoFit/>
          </a:bodyPr>
          <a:lstStyle/>
          <a:p>
            <a:pPr>
              <a:lnSpc>
                <a:spcPts val="3600"/>
              </a:lnSpc>
            </a:pPr>
            <a:r>
              <a:rPr lang="en-US" sz="6000" baseline="10000" dirty="0">
                <a:solidFill>
                  <a:schemeClr val="bg1"/>
                </a:solidFill>
                <a:latin typeface="Helvetica Neue LT Std 57 Condensed" charset="0"/>
                <a:ea typeface="Helvetica Neue LT Std 57 Condensed" charset="0"/>
                <a:cs typeface="Helvetica Neue LT Std 57 Condensed" charset="0"/>
              </a:rPr>
              <a:t>We Are in This Together</a:t>
            </a:r>
            <a:endParaRPr lang="en-US" sz="6000" baseline="10000" dirty="0">
              <a:solidFill>
                <a:srgbClr val="343433"/>
              </a:solidFill>
              <a:latin typeface="Helvetica Neue LT Std 57 Condensed" charset="0"/>
              <a:ea typeface="Helvetica Neue LT Std 57 Condensed" charset="0"/>
              <a:cs typeface="Helvetica Neue LT Std 57 Condensed" charset="0"/>
            </a:endParaRPr>
          </a:p>
        </p:txBody>
      </p:sp>
      <p:sp>
        <p:nvSpPr>
          <p:cNvPr id="2" name="TextBox 1">
            <a:extLst>
              <a:ext uri="{FF2B5EF4-FFF2-40B4-BE49-F238E27FC236}">
                <a16:creationId xmlns:a16="http://schemas.microsoft.com/office/drawing/2014/main" id="{48D278BB-E2F3-4E80-9BB6-F42E27770B3A}"/>
              </a:ext>
            </a:extLst>
          </p:cNvPr>
          <p:cNvSpPr txBox="1"/>
          <p:nvPr/>
        </p:nvSpPr>
        <p:spPr>
          <a:xfrm>
            <a:off x="92468" y="6131815"/>
            <a:ext cx="8928242" cy="738664"/>
          </a:xfrm>
          <a:prstGeom prst="rect">
            <a:avLst/>
          </a:prstGeom>
          <a:noFill/>
        </p:spPr>
        <p:txBody>
          <a:bodyPr wrap="square" rtlCol="0">
            <a:spAutoFit/>
          </a:bodyPr>
          <a:lstStyle/>
          <a:p>
            <a:r>
              <a:rPr lang="en-US" sz="1400" dirty="0">
                <a:solidFill>
                  <a:schemeClr val="bg2">
                    <a:lumMod val="50000"/>
                  </a:schemeClr>
                </a:solidFill>
                <a:latin typeface="Helvetica Neue" panose="02000503000000020004"/>
                <a:cs typeface="Helvetica" panose="020B0604020202020204" pitchFamily="34" charset="0"/>
              </a:rPr>
              <a:t>1. National Highway Traffic Safety Administration (NHTSA). </a:t>
            </a:r>
            <a:r>
              <a:rPr lang="en-US" sz="1400" i="1" dirty="0">
                <a:solidFill>
                  <a:schemeClr val="bg2">
                    <a:lumMod val="50000"/>
                  </a:schemeClr>
                </a:solidFill>
                <a:latin typeface="Helvetica Neue" panose="02000503000000020004"/>
                <a:cs typeface="Helvetica" panose="020B0604020202020204" pitchFamily="34" charset="0"/>
              </a:rPr>
              <a:t>Critical Reasons for Crashes Investigated in the National Motor Vehicle Crash Causation Survey.</a:t>
            </a:r>
            <a:r>
              <a:rPr lang="en-US" sz="1400" dirty="0">
                <a:solidFill>
                  <a:schemeClr val="bg2">
                    <a:lumMod val="50000"/>
                  </a:schemeClr>
                </a:solidFill>
                <a:latin typeface="Helvetica Neue" panose="02000503000000020004"/>
                <a:cs typeface="Helvetica" panose="020B0604020202020204" pitchFamily="34" charset="0"/>
              </a:rPr>
              <a:t> (DOT HS 812 115). Washington, DC: US Department of Transportation. 2015. https://crashstats.nhtsa.dot.gov/Api/Public/ViewPublication/812115. </a:t>
            </a:r>
          </a:p>
        </p:txBody>
      </p:sp>
    </p:spTree>
    <p:extLst>
      <p:ext uri="{BB962C8B-B14F-4D97-AF65-F5344CB8AC3E}">
        <p14:creationId xmlns:p14="http://schemas.microsoft.com/office/powerpoint/2010/main" val="2939149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1761488"/>
            <a:ext cx="12191999" cy="4131900"/>
          </a:xfrm>
          <a:prstGeom prst="rect">
            <a:avLst/>
          </a:prstGeom>
          <a:noFill/>
        </p:spPr>
        <p:txBody>
          <a:bodyPr wrap="square" rtlCol="0">
            <a:spAutoFit/>
          </a:bodyPr>
          <a:lstStyle/>
          <a:p>
            <a:pPr>
              <a:lnSpc>
                <a:spcPts val="2500"/>
              </a:lnSpc>
            </a:pPr>
            <a:r>
              <a:rPr lang="en-US" sz="4000" baseline="30000" dirty="0">
                <a:solidFill>
                  <a:schemeClr val="bg2">
                    <a:lumMod val="50000"/>
                  </a:schemeClr>
                </a:solidFill>
                <a:latin typeface="Helvetica Neue" charset="0"/>
                <a:ea typeface="Helvetica Neue" charset="0"/>
                <a:cs typeface="Helvetica Neue" charset="0"/>
              </a:rPr>
              <a:t>The majority of road users already engage in safe behaviors.</a:t>
            </a:r>
          </a:p>
          <a:p>
            <a:pPr marL="914400" lvl="1" indent="-457200">
              <a:lnSpc>
                <a:spcPct val="150000"/>
              </a:lnSpc>
              <a:buFont typeface="Arial" charset="0"/>
              <a:buChar char="•"/>
            </a:pPr>
            <a:r>
              <a:rPr lang="en-US" sz="4000" baseline="30000" dirty="0">
                <a:solidFill>
                  <a:schemeClr val="bg2">
                    <a:lumMod val="50000"/>
                  </a:schemeClr>
                </a:solidFill>
                <a:latin typeface="Helvetica Neue" charset="0"/>
                <a:ea typeface="Helvetica Neue" charset="0"/>
                <a:cs typeface="Helvetica Neue" charset="0"/>
              </a:rPr>
              <a:t>Most people (90%) wear a seat belt.</a:t>
            </a:r>
            <a:r>
              <a:rPr lang="en-US" sz="3800" baseline="48000" dirty="0">
                <a:solidFill>
                  <a:schemeClr val="bg2">
                    <a:lumMod val="50000"/>
                  </a:schemeClr>
                </a:solidFill>
                <a:latin typeface="Helvetica Neue" charset="0"/>
                <a:ea typeface="Helvetica Neue" charset="0"/>
                <a:cs typeface="Helvetica Neue" charset="0"/>
              </a:rPr>
              <a:t>1</a:t>
            </a:r>
            <a:endParaRPr lang="en-US" sz="4000" baseline="30000" dirty="0">
              <a:solidFill>
                <a:schemeClr val="bg2">
                  <a:lumMod val="50000"/>
                </a:schemeClr>
              </a:solidFill>
              <a:latin typeface="Helvetica Neue" charset="0"/>
              <a:ea typeface="Helvetica Neue" charset="0"/>
              <a:cs typeface="Helvetica Neue" charset="0"/>
            </a:endParaRPr>
          </a:p>
          <a:p>
            <a:pPr marL="914400" lvl="1" indent="-457200">
              <a:lnSpc>
                <a:spcPct val="150000"/>
              </a:lnSpc>
              <a:buFont typeface="Arial" charset="0"/>
              <a:buChar char="•"/>
            </a:pPr>
            <a:r>
              <a:rPr lang="en-US" sz="4000" baseline="30000" dirty="0">
                <a:solidFill>
                  <a:schemeClr val="bg2">
                    <a:lumMod val="50000"/>
                  </a:schemeClr>
                </a:solidFill>
                <a:latin typeface="Helvetica Neue" charset="0"/>
                <a:ea typeface="Helvetica Neue" charset="0"/>
                <a:cs typeface="Helvetica Neue" charset="0"/>
              </a:rPr>
              <a:t>Most people (92%) do not drive within two hours of drinking alcohol.</a:t>
            </a:r>
            <a:r>
              <a:rPr lang="en-US" sz="3800" baseline="48000" dirty="0">
                <a:solidFill>
                  <a:schemeClr val="bg2">
                    <a:lumMod val="50000"/>
                  </a:schemeClr>
                </a:solidFill>
                <a:latin typeface="Helvetica Neue" charset="0"/>
                <a:ea typeface="Helvetica Neue" charset="0"/>
                <a:cs typeface="Helvetica Neue" charset="0"/>
              </a:rPr>
              <a:t>2</a:t>
            </a:r>
            <a:endParaRPr lang="en-US" sz="4000" baseline="30000" dirty="0">
              <a:solidFill>
                <a:schemeClr val="bg2">
                  <a:lumMod val="50000"/>
                </a:schemeClr>
              </a:solidFill>
              <a:latin typeface="Helvetica Neue" charset="0"/>
              <a:ea typeface="Helvetica Neue" charset="0"/>
              <a:cs typeface="Helvetica Neue" charset="0"/>
            </a:endParaRPr>
          </a:p>
          <a:p>
            <a:pPr marL="914400" lvl="1" indent="-457200">
              <a:lnSpc>
                <a:spcPct val="150000"/>
              </a:lnSpc>
              <a:buFont typeface="Arial" charset="0"/>
              <a:buChar char="•"/>
            </a:pPr>
            <a:r>
              <a:rPr lang="en-US" sz="4000" baseline="30000" dirty="0">
                <a:solidFill>
                  <a:schemeClr val="bg2">
                    <a:lumMod val="50000"/>
                  </a:schemeClr>
                </a:solidFill>
                <a:latin typeface="Helvetica Neue" charset="0"/>
                <a:ea typeface="Helvetica Neue" charset="0"/>
                <a:cs typeface="Helvetica Neue" charset="0"/>
              </a:rPr>
              <a:t>Most people (95%) do not drive within two hours of using cannabis.</a:t>
            </a:r>
            <a:r>
              <a:rPr lang="en-US" sz="3800" baseline="48000" dirty="0">
                <a:solidFill>
                  <a:schemeClr val="bg2">
                    <a:lumMod val="50000"/>
                  </a:schemeClr>
                </a:solidFill>
                <a:latin typeface="Helvetica Neue" charset="0"/>
                <a:ea typeface="Helvetica Neue" charset="0"/>
                <a:cs typeface="Helvetica Neue" charset="0"/>
              </a:rPr>
              <a:t>2</a:t>
            </a:r>
            <a:r>
              <a:rPr lang="en-US" sz="4000" baseline="30000" dirty="0">
                <a:solidFill>
                  <a:schemeClr val="bg2">
                    <a:lumMod val="50000"/>
                  </a:schemeClr>
                </a:solidFill>
                <a:latin typeface="Helvetica Neue" charset="0"/>
                <a:ea typeface="Helvetica Neue" charset="0"/>
                <a:cs typeface="Helvetica Neue" charset="0"/>
              </a:rPr>
              <a:t> </a:t>
            </a:r>
          </a:p>
          <a:p>
            <a:pPr marL="914400" lvl="1" indent="-457200">
              <a:lnSpc>
                <a:spcPct val="150000"/>
              </a:lnSpc>
              <a:buFont typeface="Arial" charset="0"/>
              <a:buChar char="•"/>
            </a:pPr>
            <a:r>
              <a:rPr lang="en-US" sz="4000" baseline="30000" dirty="0">
                <a:solidFill>
                  <a:schemeClr val="bg2">
                    <a:lumMod val="50000"/>
                  </a:schemeClr>
                </a:solidFill>
                <a:latin typeface="Helvetica Neue" charset="0"/>
                <a:ea typeface="Helvetica Neue" charset="0"/>
                <a:cs typeface="Helvetica Neue" charset="0"/>
              </a:rPr>
              <a:t>Most people (81%) do not speed (in excess of 10 mph over the posted speed).</a:t>
            </a:r>
            <a:r>
              <a:rPr lang="en-US" sz="3800" baseline="48000" dirty="0">
                <a:solidFill>
                  <a:schemeClr val="bg2">
                    <a:lumMod val="50000"/>
                  </a:schemeClr>
                </a:solidFill>
                <a:latin typeface="Helvetica Neue" charset="0"/>
                <a:ea typeface="Helvetica Neue" charset="0"/>
                <a:cs typeface="Helvetica Neue" charset="0"/>
              </a:rPr>
              <a:t>3</a:t>
            </a:r>
            <a:endParaRPr lang="en-US" sz="4000" baseline="30000" dirty="0">
              <a:solidFill>
                <a:schemeClr val="bg2">
                  <a:lumMod val="50000"/>
                </a:schemeClr>
              </a:solidFill>
              <a:latin typeface="Helvetica Neue" charset="0"/>
              <a:ea typeface="Helvetica Neue" charset="0"/>
              <a:cs typeface="Helvetica Neue" charset="0"/>
            </a:endParaRPr>
          </a:p>
          <a:p>
            <a:pPr lvl="1">
              <a:lnSpc>
                <a:spcPts val="2500"/>
              </a:lnSpc>
            </a:pPr>
            <a:endParaRPr lang="en-US" sz="4000" baseline="30000" dirty="0">
              <a:solidFill>
                <a:schemeClr val="bg2">
                  <a:lumMod val="50000"/>
                </a:schemeClr>
              </a:solidFill>
              <a:latin typeface="Helvetica Neue" charset="0"/>
              <a:ea typeface="Helvetica Neue" charset="0"/>
              <a:cs typeface="Helvetica Neue" charset="0"/>
            </a:endParaRPr>
          </a:p>
          <a:p>
            <a:pPr lvl="1">
              <a:lnSpc>
                <a:spcPts val="2500"/>
              </a:lnSpc>
            </a:pPr>
            <a:endParaRPr lang="en-US" sz="4000" baseline="30000" dirty="0">
              <a:solidFill>
                <a:schemeClr val="bg2">
                  <a:lumMod val="50000"/>
                </a:schemeClr>
              </a:solidFill>
              <a:latin typeface="Helvetica Neue" charset="0"/>
              <a:ea typeface="Helvetica Neue" charset="0"/>
              <a:cs typeface="Helvetica Neue" charset="0"/>
            </a:endParaRPr>
          </a:p>
        </p:txBody>
      </p:sp>
      <p:sp>
        <p:nvSpPr>
          <p:cNvPr id="11" name="Rectangle 10"/>
          <p:cNvSpPr/>
          <p:nvPr/>
        </p:nvSpPr>
        <p:spPr>
          <a:xfrm>
            <a:off x="0" y="1"/>
            <a:ext cx="12192000" cy="1341452"/>
          </a:xfrm>
          <a:prstGeom prst="rect">
            <a:avLst/>
          </a:prstGeom>
          <a:solidFill>
            <a:srgbClr val="AD8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1341452"/>
            <a:ext cx="12192000" cy="125399"/>
          </a:xfrm>
          <a:prstGeom prst="rect">
            <a:avLst/>
          </a:prstGeom>
          <a:solidFill>
            <a:srgbClr val="004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41335" y="420036"/>
            <a:ext cx="8297866" cy="555345"/>
          </a:xfrm>
          <a:prstGeom prst="rect">
            <a:avLst/>
          </a:prstGeom>
          <a:noFill/>
        </p:spPr>
        <p:txBody>
          <a:bodyPr wrap="square" rtlCol="0">
            <a:spAutoFit/>
          </a:bodyPr>
          <a:lstStyle/>
          <a:p>
            <a:pPr>
              <a:lnSpc>
                <a:spcPts val="3600"/>
              </a:lnSpc>
            </a:pPr>
            <a:r>
              <a:rPr lang="en-US" sz="6000" baseline="10000" dirty="0">
                <a:solidFill>
                  <a:schemeClr val="bg1"/>
                </a:solidFill>
                <a:latin typeface="Helvetica Neue LT Std 57 Condensed" charset="0"/>
                <a:ea typeface="Helvetica Neue LT Std 57 Condensed" charset="0"/>
                <a:cs typeface="Helvetica Neue LT Std 57 Condensed" charset="0"/>
              </a:rPr>
              <a:t>We Are in This Together</a:t>
            </a:r>
            <a:endParaRPr lang="en-US" sz="6000" baseline="10000" dirty="0">
              <a:solidFill>
                <a:srgbClr val="343433"/>
              </a:solidFill>
              <a:latin typeface="Helvetica Neue LT Std 57 Condensed" charset="0"/>
              <a:ea typeface="Helvetica Neue LT Std 57 Condensed" charset="0"/>
              <a:cs typeface="Helvetica Neue LT Std 57 Condensed" charset="0"/>
            </a:endParaRPr>
          </a:p>
        </p:txBody>
      </p:sp>
      <p:sp>
        <p:nvSpPr>
          <p:cNvPr id="2" name="TextBox 1">
            <a:extLst>
              <a:ext uri="{FF2B5EF4-FFF2-40B4-BE49-F238E27FC236}">
                <a16:creationId xmlns:a16="http://schemas.microsoft.com/office/drawing/2014/main" id="{A94899FF-F141-4624-9944-47827D5AA1DE}"/>
              </a:ext>
            </a:extLst>
          </p:cNvPr>
          <p:cNvSpPr txBox="1"/>
          <p:nvPr/>
        </p:nvSpPr>
        <p:spPr>
          <a:xfrm>
            <a:off x="91375" y="4949785"/>
            <a:ext cx="12192000" cy="1908215"/>
          </a:xfrm>
          <a:prstGeom prst="rect">
            <a:avLst/>
          </a:prstGeom>
          <a:noFill/>
        </p:spPr>
        <p:txBody>
          <a:bodyPr wrap="square" rtlCol="0">
            <a:spAutoFit/>
          </a:bodyPr>
          <a:lstStyle/>
          <a:p>
            <a:pPr>
              <a:spcAft>
                <a:spcPts val="1200"/>
              </a:spcAft>
            </a:pPr>
            <a:r>
              <a:rPr lang="en-US" sz="1400" dirty="0">
                <a:solidFill>
                  <a:schemeClr val="bg2">
                    <a:lumMod val="50000"/>
                  </a:schemeClr>
                </a:solidFill>
                <a:latin typeface="Helvetica Neue" panose="02000503000000020004"/>
                <a:ea typeface="Calibri" panose="020F0502020204030204" pitchFamily="34" charset="0"/>
                <a:cs typeface="Times New Roman" panose="02020603050405020304" pitchFamily="18" charset="0"/>
              </a:rPr>
              <a:t>1. National Highway Traffic Safety Administration (NHTSA). </a:t>
            </a:r>
            <a:r>
              <a:rPr lang="en-US" sz="1400" i="1" dirty="0">
                <a:solidFill>
                  <a:schemeClr val="bg2">
                    <a:lumMod val="50000"/>
                  </a:schemeClr>
                </a:solidFill>
                <a:latin typeface="Helvetica Neue" panose="02000503000000020004"/>
                <a:ea typeface="Calibri" panose="020F0502020204030204" pitchFamily="34" charset="0"/>
                <a:cs typeface="Times New Roman" panose="02020603050405020304" pitchFamily="18" charset="0"/>
              </a:rPr>
              <a:t>Traffic Safety Facts: Seat Belt Use in 2017—Overall Results.</a:t>
            </a:r>
            <a:r>
              <a:rPr lang="en-US" sz="1400" dirty="0">
                <a:solidFill>
                  <a:schemeClr val="bg2">
                    <a:lumMod val="50000"/>
                  </a:schemeClr>
                </a:solidFill>
                <a:latin typeface="Helvetica Neue" panose="02000503000000020004"/>
                <a:ea typeface="Calibri" panose="020F0502020204030204" pitchFamily="34" charset="0"/>
                <a:cs typeface="Times New Roman" panose="02020603050405020304" pitchFamily="18" charset="0"/>
              </a:rPr>
              <a:t> (DOT-HS-812-465). Washington, DC: US Department of Transportation. 2018. https://crashstats.nhtsa.dot.gov/Api/Public/ViewPublication/812465.</a:t>
            </a:r>
          </a:p>
          <a:p>
            <a:pPr>
              <a:spcAft>
                <a:spcPts val="1200"/>
              </a:spcAft>
            </a:pPr>
            <a:r>
              <a:rPr lang="en-US" sz="1400" dirty="0">
                <a:solidFill>
                  <a:schemeClr val="bg2">
                    <a:lumMod val="50000"/>
                  </a:schemeClr>
                </a:solidFill>
                <a:latin typeface="Helvetica Neue" panose="02000503000000020004"/>
                <a:ea typeface="Calibri" panose="020F0502020204030204" pitchFamily="34" charset="0"/>
                <a:cs typeface="Times New Roman" panose="02020603050405020304" pitchFamily="18" charset="0"/>
              </a:rPr>
              <a:t>2. Center for Behavioral Health Statistics and Quality. </a:t>
            </a:r>
            <a:r>
              <a:rPr lang="en-US" sz="1400" i="1" dirty="0">
                <a:solidFill>
                  <a:schemeClr val="bg2">
                    <a:lumMod val="50000"/>
                  </a:schemeClr>
                </a:solidFill>
                <a:latin typeface="Helvetica Neue" panose="02000503000000020004"/>
                <a:ea typeface="Calibri" panose="020F0502020204030204" pitchFamily="34" charset="0"/>
                <a:cs typeface="Times New Roman" panose="02020603050405020304" pitchFamily="18" charset="0"/>
              </a:rPr>
              <a:t>Results from the 2017 National Survey on Drug Use and Health: Detailed Tables</a:t>
            </a:r>
            <a:r>
              <a:rPr lang="en-US" sz="1400" dirty="0">
                <a:solidFill>
                  <a:schemeClr val="bg2">
                    <a:lumMod val="50000"/>
                  </a:schemeClr>
                </a:solidFill>
                <a:latin typeface="Helvetica Neue" panose="02000503000000020004"/>
                <a:ea typeface="Calibri" panose="020F0502020204030204" pitchFamily="34" charset="0"/>
                <a:cs typeface="Times New Roman" panose="02020603050405020304" pitchFamily="18" charset="0"/>
              </a:rPr>
              <a:t>. Washington, DC: Substance Abuse and Mental Health Services Administration, U.S. Department of Health and Human Services. 2018. </a:t>
            </a:r>
            <a:r>
              <a:rPr lang="en-US" sz="1400" u="sng" dirty="0">
                <a:solidFill>
                  <a:schemeClr val="bg2">
                    <a:lumMod val="50000"/>
                  </a:schemeClr>
                </a:solidFill>
                <a:latin typeface="Helvetica Neue" panose="02000503000000020004"/>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https://www.samhsa.gov/data/sites/default/files/cbhsq-reports/NSDUHDetailedTabs2017/NSDUHDetailedTabs2017.htm#tab6-84B</a:t>
            </a:r>
            <a:r>
              <a:rPr lang="en-US" sz="1400" dirty="0">
                <a:solidFill>
                  <a:schemeClr val="bg2">
                    <a:lumMod val="50000"/>
                  </a:schemeClr>
                </a:solidFill>
                <a:latin typeface="Helvetica Neue" panose="02000503000000020004"/>
                <a:ea typeface="Calibri" panose="020F0502020204030204" pitchFamily="34" charset="0"/>
                <a:cs typeface="Times New Roman" panose="02020603050405020304" pitchFamily="18" charset="0"/>
              </a:rPr>
              <a:t> </a:t>
            </a:r>
          </a:p>
          <a:p>
            <a:pPr>
              <a:spcAft>
                <a:spcPts val="1200"/>
              </a:spcAft>
            </a:pPr>
            <a:r>
              <a:rPr lang="en-US" sz="1400" dirty="0">
                <a:solidFill>
                  <a:schemeClr val="bg2">
                    <a:lumMod val="50000"/>
                  </a:schemeClr>
                </a:solidFill>
                <a:latin typeface="Helvetica Neue" panose="02000503000000020004"/>
                <a:ea typeface="Calibri" panose="020F0502020204030204" pitchFamily="34" charset="0"/>
                <a:cs typeface="Times New Roman" panose="02020603050405020304" pitchFamily="18" charset="0"/>
              </a:rPr>
              <a:t>3. De </a:t>
            </a:r>
            <a:r>
              <a:rPr lang="en-US" sz="1400" dirty="0" err="1">
                <a:solidFill>
                  <a:schemeClr val="bg2">
                    <a:lumMod val="50000"/>
                  </a:schemeClr>
                </a:solidFill>
                <a:latin typeface="Helvetica Neue" panose="02000503000000020004"/>
                <a:ea typeface="Calibri" panose="020F0502020204030204" pitchFamily="34" charset="0"/>
                <a:cs typeface="Times New Roman" panose="02020603050405020304" pitchFamily="18" charset="0"/>
              </a:rPr>
              <a:t>Leonardis</a:t>
            </a:r>
            <a:r>
              <a:rPr lang="en-US" sz="1400" dirty="0">
                <a:solidFill>
                  <a:schemeClr val="bg2">
                    <a:lumMod val="50000"/>
                  </a:schemeClr>
                </a:solidFill>
                <a:latin typeface="Helvetica Neue" panose="02000503000000020004"/>
                <a:ea typeface="Calibri" panose="020F0502020204030204" pitchFamily="34" charset="0"/>
                <a:cs typeface="Times New Roman" panose="02020603050405020304" pitchFamily="18" charset="0"/>
              </a:rPr>
              <a:t>, D., R. Huey, and J. Green. </a:t>
            </a:r>
            <a:r>
              <a:rPr lang="en-US" sz="1400" i="1" dirty="0">
                <a:solidFill>
                  <a:schemeClr val="bg2">
                    <a:lumMod val="50000"/>
                  </a:schemeClr>
                </a:solidFill>
                <a:latin typeface="Helvetica Neue" panose="02000503000000020004"/>
                <a:ea typeface="Calibri" panose="020F0502020204030204" pitchFamily="34" charset="0"/>
                <a:cs typeface="Times New Roman" panose="02020603050405020304" pitchFamily="18" charset="0"/>
              </a:rPr>
              <a:t>National Traffic Speeds Survey III: 201</a:t>
            </a:r>
            <a:r>
              <a:rPr lang="en-US" sz="1400" dirty="0">
                <a:solidFill>
                  <a:schemeClr val="bg2">
                    <a:lumMod val="50000"/>
                  </a:schemeClr>
                </a:solidFill>
                <a:latin typeface="Helvetica Neue" panose="02000503000000020004"/>
                <a:ea typeface="Calibri" panose="020F0502020204030204" pitchFamily="34" charset="0"/>
                <a:cs typeface="Times New Roman" panose="02020603050405020304" pitchFamily="18" charset="0"/>
              </a:rPr>
              <a:t>5. (DOT HS 812 485) (March, 2018). Washington, DC: National Highway Traffic Safety Administration. 2018.</a:t>
            </a:r>
          </a:p>
        </p:txBody>
      </p:sp>
    </p:spTree>
    <p:extLst>
      <p:ext uri="{BB962C8B-B14F-4D97-AF65-F5344CB8AC3E}">
        <p14:creationId xmlns:p14="http://schemas.microsoft.com/office/powerpoint/2010/main" val="213431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77061" y="2829116"/>
            <a:ext cx="6274445" cy="1994777"/>
          </a:xfrm>
          <a:prstGeom prst="rect">
            <a:avLst/>
          </a:prstGeom>
          <a:noFill/>
        </p:spPr>
        <p:txBody>
          <a:bodyPr wrap="square" rtlCol="0">
            <a:spAutoFit/>
          </a:bodyPr>
          <a:lstStyle/>
          <a:p>
            <a:pPr marL="457200" indent="-457200">
              <a:lnSpc>
                <a:spcPts val="2500"/>
              </a:lnSpc>
              <a:buFont typeface="Arial" charset="0"/>
              <a:buChar char="•"/>
            </a:pPr>
            <a:r>
              <a:rPr lang="en-US" sz="4000" baseline="30000" dirty="0">
                <a:solidFill>
                  <a:schemeClr val="bg2">
                    <a:lumMod val="50000"/>
                  </a:schemeClr>
                </a:solidFill>
                <a:latin typeface="Helvetica Neue" charset="0"/>
                <a:ea typeface="Helvetica Neue" charset="0"/>
                <a:cs typeface="Helvetica Neue" charset="0"/>
              </a:rPr>
              <a:t>How do we leverage the large group of people already engaging in safe road user behaviors to influence the smaller group engaging in risky road user behaviors?</a:t>
            </a:r>
          </a:p>
          <a:p>
            <a:pPr>
              <a:lnSpc>
                <a:spcPts val="2500"/>
              </a:lnSpc>
            </a:pPr>
            <a:endParaRPr lang="en-US" sz="3000" baseline="30000" dirty="0">
              <a:latin typeface="Franklin Gothic Book" charset="0"/>
              <a:ea typeface="Franklin Gothic Book" charset="0"/>
              <a:cs typeface="Franklin Gothic Book" charset="0"/>
            </a:endParaRPr>
          </a:p>
        </p:txBody>
      </p:sp>
      <p:sp>
        <p:nvSpPr>
          <p:cNvPr id="13" name="TextBox 12"/>
          <p:cNvSpPr txBox="1"/>
          <p:nvPr/>
        </p:nvSpPr>
        <p:spPr>
          <a:xfrm>
            <a:off x="1058400" y="2100059"/>
            <a:ext cx="5824331" cy="830997"/>
          </a:xfrm>
          <a:prstGeom prst="rect">
            <a:avLst/>
          </a:prstGeom>
          <a:noFill/>
        </p:spPr>
        <p:txBody>
          <a:bodyPr wrap="square" rtlCol="0">
            <a:spAutoFit/>
          </a:bodyPr>
          <a:lstStyle/>
          <a:p>
            <a:pPr>
              <a:lnSpc>
                <a:spcPts val="3640"/>
              </a:lnSpc>
            </a:pPr>
            <a:r>
              <a:rPr lang="en-US" sz="5500" b="1" cap="all" baseline="30000" dirty="0">
                <a:ln w="0"/>
                <a:solidFill>
                  <a:srgbClr val="00476F"/>
                </a:solidFill>
                <a:effectLst>
                  <a:outerShdw blurRad="38100" dist="25400" dir="5400000" algn="ctr" rotWithShape="0">
                    <a:srgbClr val="6E747A">
                      <a:alpha val="43000"/>
                    </a:srgbClr>
                  </a:outerShdw>
                </a:effectLst>
                <a:latin typeface="Helvetica Neue" charset="0"/>
                <a:ea typeface="Helvetica Neue" charset="0"/>
                <a:cs typeface="Helvetica Neue" charset="0"/>
              </a:rPr>
              <a:t>Question</a:t>
            </a:r>
          </a:p>
          <a:p>
            <a:endParaRPr lang="en-US" dirty="0"/>
          </a:p>
        </p:txBody>
      </p:sp>
      <p:sp>
        <p:nvSpPr>
          <p:cNvPr id="11" name="Rectangle 10"/>
          <p:cNvSpPr/>
          <p:nvPr/>
        </p:nvSpPr>
        <p:spPr>
          <a:xfrm>
            <a:off x="0" y="1"/>
            <a:ext cx="12192000" cy="1341452"/>
          </a:xfrm>
          <a:prstGeom prst="rect">
            <a:avLst/>
          </a:prstGeom>
          <a:solidFill>
            <a:srgbClr val="AD8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1341452"/>
            <a:ext cx="12192000" cy="125399"/>
          </a:xfrm>
          <a:prstGeom prst="rect">
            <a:avLst/>
          </a:prstGeom>
          <a:solidFill>
            <a:srgbClr val="004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41335" y="420036"/>
            <a:ext cx="8297866" cy="555345"/>
          </a:xfrm>
          <a:prstGeom prst="rect">
            <a:avLst/>
          </a:prstGeom>
          <a:noFill/>
        </p:spPr>
        <p:txBody>
          <a:bodyPr wrap="square" rtlCol="0">
            <a:spAutoFit/>
          </a:bodyPr>
          <a:lstStyle/>
          <a:p>
            <a:pPr>
              <a:lnSpc>
                <a:spcPts val="3600"/>
              </a:lnSpc>
            </a:pPr>
            <a:r>
              <a:rPr lang="en-US" sz="6000" baseline="10000" dirty="0">
                <a:solidFill>
                  <a:schemeClr val="bg1"/>
                </a:solidFill>
                <a:latin typeface="Helvetica Neue LT Std 57 Condensed" charset="0"/>
                <a:ea typeface="Helvetica Neue LT Std 57 Condensed" charset="0"/>
                <a:cs typeface="Helvetica Neue LT Std 57 Condensed" charset="0"/>
              </a:rPr>
              <a:t>We Are in This Together</a:t>
            </a:r>
            <a:endParaRPr lang="en-US" sz="6000" baseline="10000" dirty="0">
              <a:solidFill>
                <a:srgbClr val="343433"/>
              </a:solidFill>
              <a:latin typeface="Helvetica Neue LT Std 57 Condensed" charset="0"/>
              <a:ea typeface="Helvetica Neue LT Std 57 Condensed" charset="0"/>
              <a:cs typeface="Helvetica Neue LT Std 57 Condensed" charset="0"/>
            </a:endParaRPr>
          </a:p>
        </p:txBody>
      </p:sp>
      <p:sp>
        <p:nvSpPr>
          <p:cNvPr id="2" name="Rectangle 1">
            <a:extLst>
              <a:ext uri="{FF2B5EF4-FFF2-40B4-BE49-F238E27FC236}">
                <a16:creationId xmlns:a16="http://schemas.microsoft.com/office/drawing/2014/main" id="{1F3BCB2C-81A2-4A55-93EA-60B2E1F88D77}"/>
              </a:ext>
            </a:extLst>
          </p:cNvPr>
          <p:cNvSpPr/>
          <p:nvPr/>
        </p:nvSpPr>
        <p:spPr>
          <a:xfrm>
            <a:off x="1058400" y="4955350"/>
            <a:ext cx="2276585" cy="553998"/>
          </a:xfrm>
          <a:prstGeom prst="rect">
            <a:avLst/>
          </a:prstGeom>
        </p:spPr>
        <p:txBody>
          <a:bodyPr wrap="none">
            <a:spAutoFit/>
          </a:bodyPr>
          <a:lstStyle/>
          <a:p>
            <a:pPr lvl="0">
              <a:lnSpc>
                <a:spcPts val="3640"/>
              </a:lnSpc>
            </a:pPr>
            <a:r>
              <a:rPr lang="en-US" sz="5500" b="1" cap="all" baseline="30000" dirty="0">
                <a:ln w="0"/>
                <a:solidFill>
                  <a:srgbClr val="00476F"/>
                </a:solidFill>
                <a:effectLst>
                  <a:outerShdw blurRad="38100" dist="25400" dir="5400000" algn="ctr" rotWithShape="0">
                    <a:srgbClr val="6E747A">
                      <a:alpha val="43000"/>
                    </a:srgbClr>
                  </a:outerShdw>
                </a:effectLst>
                <a:latin typeface="Helvetica Neue" charset="0"/>
                <a:ea typeface="Helvetica Neue" charset="0"/>
                <a:cs typeface="Helvetica Neue" charset="0"/>
              </a:rPr>
              <a:t>Answer</a:t>
            </a:r>
          </a:p>
        </p:txBody>
      </p:sp>
      <p:sp>
        <p:nvSpPr>
          <p:cNvPr id="3" name="TextBox 2">
            <a:extLst>
              <a:ext uri="{FF2B5EF4-FFF2-40B4-BE49-F238E27FC236}">
                <a16:creationId xmlns:a16="http://schemas.microsoft.com/office/drawing/2014/main" id="{1808E926-73BF-4CEB-9B84-7472E8C380A7}"/>
              </a:ext>
            </a:extLst>
          </p:cNvPr>
          <p:cNvSpPr txBox="1"/>
          <p:nvPr/>
        </p:nvSpPr>
        <p:spPr>
          <a:xfrm>
            <a:off x="1351167" y="5732024"/>
            <a:ext cx="6678202" cy="412934"/>
          </a:xfrm>
          <a:prstGeom prst="rect">
            <a:avLst/>
          </a:prstGeom>
          <a:noFill/>
        </p:spPr>
        <p:txBody>
          <a:bodyPr wrap="square" rtlCol="0">
            <a:spAutoFit/>
          </a:bodyPr>
          <a:lstStyle/>
          <a:p>
            <a:pPr marL="457200" lvl="0" indent="-457200">
              <a:lnSpc>
                <a:spcPts val="2500"/>
              </a:lnSpc>
              <a:buFont typeface="Arial" charset="0"/>
              <a:buChar char="•"/>
            </a:pPr>
            <a:r>
              <a:rPr lang="en-US" sz="4000" baseline="30000" dirty="0">
                <a:solidFill>
                  <a:srgbClr val="E7E6E6">
                    <a:lumMod val="50000"/>
                  </a:srgbClr>
                </a:solidFill>
                <a:latin typeface="Helvetica Neue" charset="0"/>
                <a:ea typeface="Helvetica Neue" charset="0"/>
                <a:cs typeface="Helvetica Neue" charset="0"/>
              </a:rPr>
              <a:t>Proactive Traffic Safety</a:t>
            </a:r>
          </a:p>
        </p:txBody>
      </p:sp>
      <p:pic>
        <p:nvPicPr>
          <p:cNvPr id="4" name="Picture 3">
            <a:extLst>
              <a:ext uri="{FF2B5EF4-FFF2-40B4-BE49-F238E27FC236}">
                <a16:creationId xmlns:a16="http://schemas.microsoft.com/office/drawing/2014/main" id="{5989C086-170E-431B-BDCD-2B94DA4BD4EA}"/>
              </a:ext>
            </a:extLst>
          </p:cNvPr>
          <p:cNvPicPr>
            <a:picLocks noChangeAspect="1"/>
          </p:cNvPicPr>
          <p:nvPr/>
        </p:nvPicPr>
        <p:blipFill>
          <a:blip r:embed="rId3"/>
          <a:stretch>
            <a:fillRect/>
          </a:stretch>
        </p:blipFill>
        <p:spPr>
          <a:xfrm>
            <a:off x="7684024" y="2249584"/>
            <a:ext cx="4243039" cy="3879350"/>
          </a:xfrm>
          <a:prstGeom prst="rect">
            <a:avLst/>
          </a:prstGeom>
        </p:spPr>
      </p:pic>
    </p:spTree>
    <p:extLst>
      <p:ext uri="{BB962C8B-B14F-4D97-AF65-F5344CB8AC3E}">
        <p14:creationId xmlns:p14="http://schemas.microsoft.com/office/powerpoint/2010/main" val="1058327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7609" y="2512401"/>
            <a:ext cx="11496781" cy="3277179"/>
          </a:xfrm>
          <a:prstGeom prst="rect">
            <a:avLst/>
          </a:prstGeom>
          <a:noFill/>
        </p:spPr>
        <p:txBody>
          <a:bodyPr wrap="square" rtlCol="0">
            <a:spAutoFit/>
          </a:bodyPr>
          <a:lstStyle/>
          <a:p>
            <a:pPr marL="457200" indent="-457200">
              <a:lnSpc>
                <a:spcPts val="2500"/>
              </a:lnSpc>
              <a:buFont typeface="Arial" charset="0"/>
              <a:buChar char="•"/>
            </a:pPr>
            <a:r>
              <a:rPr lang="en-US" sz="4000" baseline="30000" dirty="0">
                <a:solidFill>
                  <a:schemeClr val="bg2">
                    <a:lumMod val="50000"/>
                  </a:schemeClr>
                </a:solidFill>
                <a:latin typeface="Helvetica Neue" charset="0"/>
                <a:ea typeface="Helvetica Neue" charset="0"/>
                <a:cs typeface="Helvetica Neue" charset="0"/>
              </a:rPr>
              <a:t>The roadway transportation system is a shared community.</a:t>
            </a:r>
          </a:p>
          <a:p>
            <a:pPr>
              <a:lnSpc>
                <a:spcPts val="2500"/>
              </a:lnSpc>
            </a:pPr>
            <a:endParaRPr lang="en-US" sz="4000" baseline="30000" dirty="0">
              <a:solidFill>
                <a:schemeClr val="bg2">
                  <a:lumMod val="50000"/>
                </a:schemeClr>
              </a:solidFill>
              <a:latin typeface="Helvetica Neue" charset="0"/>
              <a:ea typeface="Helvetica Neue" charset="0"/>
              <a:cs typeface="Helvetica Neue" charset="0"/>
            </a:endParaRPr>
          </a:p>
          <a:p>
            <a:pPr marL="457200" indent="-457200">
              <a:lnSpc>
                <a:spcPts val="2500"/>
              </a:lnSpc>
              <a:buFont typeface="Arial" charset="0"/>
              <a:buChar char="•"/>
            </a:pPr>
            <a:r>
              <a:rPr lang="en-US" sz="4000" baseline="30000" dirty="0">
                <a:solidFill>
                  <a:schemeClr val="bg2">
                    <a:lumMod val="50000"/>
                  </a:schemeClr>
                </a:solidFill>
                <a:latin typeface="Helvetica Neue" charset="0"/>
                <a:ea typeface="Helvetica Neue" charset="0"/>
                <a:cs typeface="Helvetica Neue" charset="0"/>
              </a:rPr>
              <a:t>Each of us is a member of the community because we depend on this shared system to connect us with people, places, goods, and services.</a:t>
            </a:r>
          </a:p>
          <a:p>
            <a:pPr marL="457200" indent="-457200">
              <a:lnSpc>
                <a:spcPts val="2500"/>
              </a:lnSpc>
              <a:buFont typeface="Arial" charset="0"/>
              <a:buChar char="•"/>
            </a:pPr>
            <a:endParaRPr lang="en-US" sz="4000" baseline="30000" dirty="0">
              <a:solidFill>
                <a:schemeClr val="bg2">
                  <a:lumMod val="50000"/>
                </a:schemeClr>
              </a:solidFill>
              <a:latin typeface="Helvetica Neue" charset="0"/>
              <a:ea typeface="Helvetica Neue" charset="0"/>
              <a:cs typeface="Helvetica Neue" charset="0"/>
            </a:endParaRPr>
          </a:p>
          <a:p>
            <a:pPr marL="457200" indent="-457200">
              <a:lnSpc>
                <a:spcPts val="2500"/>
              </a:lnSpc>
              <a:buFont typeface="Arial" charset="0"/>
              <a:buChar char="•"/>
            </a:pPr>
            <a:r>
              <a:rPr lang="en-US" sz="4000" baseline="30000" dirty="0">
                <a:solidFill>
                  <a:schemeClr val="bg2">
                    <a:lumMod val="50000"/>
                  </a:schemeClr>
                </a:solidFill>
                <a:latin typeface="Helvetica Neue" charset="0"/>
                <a:ea typeface="Helvetica Neue" charset="0"/>
                <a:cs typeface="Helvetica Neue" charset="0"/>
              </a:rPr>
              <a:t>For this system to meet everyone’s needs and be sustained, we have an obligation to one another to act in ways that support the system.</a:t>
            </a:r>
          </a:p>
          <a:p>
            <a:pPr>
              <a:lnSpc>
                <a:spcPts val="2500"/>
              </a:lnSpc>
            </a:pPr>
            <a:endParaRPr lang="en-US" sz="4000" b="1" baseline="30000" dirty="0">
              <a:solidFill>
                <a:srgbClr val="004772"/>
              </a:solidFill>
              <a:latin typeface="Helvetica Neue" charset="0"/>
              <a:ea typeface="Helvetica Neue" charset="0"/>
              <a:cs typeface="Helvetica Neue" charset="0"/>
            </a:endParaRPr>
          </a:p>
          <a:p>
            <a:pPr marL="457200" indent="-457200">
              <a:lnSpc>
                <a:spcPts val="2500"/>
              </a:lnSpc>
              <a:buFont typeface="Arial" charset="0"/>
              <a:buChar char="•"/>
            </a:pPr>
            <a:r>
              <a:rPr lang="en-US" sz="4000" b="1" baseline="30000" dirty="0">
                <a:solidFill>
                  <a:schemeClr val="bg2">
                    <a:lumMod val="50000"/>
                  </a:schemeClr>
                </a:solidFill>
                <a:latin typeface="Helvetica Neue" charset="0"/>
                <a:ea typeface="Helvetica Neue" charset="0"/>
                <a:cs typeface="Helvetica Neue" charset="0"/>
              </a:rPr>
              <a:t>Compliance…</a:t>
            </a:r>
            <a:r>
              <a:rPr lang="en-US" sz="4000" b="1" baseline="30000" dirty="0">
                <a:solidFill>
                  <a:srgbClr val="004772"/>
                </a:solidFill>
                <a:latin typeface="Helvetica Neue" charset="0"/>
                <a:ea typeface="Helvetica Neue" charset="0"/>
                <a:cs typeface="Helvetica Neue" charset="0"/>
              </a:rPr>
              <a:t> AND SOMETHING MORE!</a:t>
            </a:r>
          </a:p>
          <a:p>
            <a:pPr marL="457200" indent="-457200">
              <a:lnSpc>
                <a:spcPts val="2500"/>
              </a:lnSpc>
              <a:buFont typeface="Arial" charset="0"/>
              <a:buChar char="•"/>
            </a:pPr>
            <a:endParaRPr lang="en-US" sz="3000" baseline="30000" dirty="0">
              <a:latin typeface="Franklin Gothic Book" charset="0"/>
              <a:ea typeface="Franklin Gothic Book" charset="0"/>
              <a:cs typeface="Franklin Gothic Book" charset="0"/>
            </a:endParaRPr>
          </a:p>
        </p:txBody>
      </p:sp>
      <p:sp>
        <p:nvSpPr>
          <p:cNvPr id="11" name="Rectangle 10"/>
          <p:cNvSpPr/>
          <p:nvPr/>
        </p:nvSpPr>
        <p:spPr>
          <a:xfrm>
            <a:off x="0" y="1"/>
            <a:ext cx="12192000" cy="1341452"/>
          </a:xfrm>
          <a:prstGeom prst="rect">
            <a:avLst/>
          </a:prstGeom>
          <a:solidFill>
            <a:srgbClr val="AD8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1341452"/>
            <a:ext cx="12192000" cy="125399"/>
          </a:xfrm>
          <a:prstGeom prst="rect">
            <a:avLst/>
          </a:prstGeom>
          <a:solidFill>
            <a:srgbClr val="004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41334" y="420036"/>
            <a:ext cx="11027813" cy="1017010"/>
          </a:xfrm>
          <a:prstGeom prst="rect">
            <a:avLst/>
          </a:prstGeom>
          <a:noFill/>
        </p:spPr>
        <p:txBody>
          <a:bodyPr wrap="square" rtlCol="0">
            <a:spAutoFit/>
          </a:bodyPr>
          <a:lstStyle/>
          <a:p>
            <a:pPr>
              <a:lnSpc>
                <a:spcPts val="3600"/>
              </a:lnSpc>
            </a:pPr>
            <a:r>
              <a:rPr lang="en-US" sz="6000" baseline="10000" dirty="0">
                <a:solidFill>
                  <a:schemeClr val="bg1"/>
                </a:solidFill>
                <a:latin typeface="Helvetica Neue LT Std 57 Condensed" charset="0"/>
                <a:ea typeface="Helvetica Neue LT Std 57 Condensed" charset="0"/>
                <a:cs typeface="Helvetica Neue LT Std 57 Condensed" charset="0"/>
              </a:rPr>
              <a:t>PROACTIVE</a:t>
            </a:r>
          </a:p>
          <a:p>
            <a:pPr>
              <a:lnSpc>
                <a:spcPts val="3600"/>
              </a:lnSpc>
            </a:pPr>
            <a:r>
              <a:rPr lang="en-US" sz="6000" baseline="10000" dirty="0">
                <a:solidFill>
                  <a:srgbClr val="343433"/>
                </a:solidFill>
                <a:latin typeface="Helvetica Neue LT Std 57 Condensed" charset="0"/>
                <a:ea typeface="Helvetica Neue LT Std 57 Condensed" charset="0"/>
                <a:cs typeface="Helvetica Neue LT Std 57 Condensed" charset="0"/>
              </a:rPr>
              <a:t>TRAFFIC SAFETY – </a:t>
            </a:r>
            <a:r>
              <a:rPr lang="en-US" sz="6000" baseline="10000" dirty="0">
                <a:solidFill>
                  <a:schemeClr val="bg1"/>
                </a:solidFill>
                <a:latin typeface="Helvetica Neue LT Std 57 Condensed" charset="0"/>
                <a:ea typeface="Helvetica Neue LT Std 57 Condensed" charset="0"/>
                <a:cs typeface="Helvetica Neue LT Std 57 Condensed" charset="0"/>
              </a:rPr>
              <a:t>What You Need to Know</a:t>
            </a:r>
          </a:p>
        </p:txBody>
      </p:sp>
    </p:spTree>
    <p:extLst>
      <p:ext uri="{BB962C8B-B14F-4D97-AF65-F5344CB8AC3E}">
        <p14:creationId xmlns:p14="http://schemas.microsoft.com/office/powerpoint/2010/main" val="2202122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76206" y="2604868"/>
            <a:ext cx="7253967" cy="3277179"/>
          </a:xfrm>
          <a:prstGeom prst="rect">
            <a:avLst/>
          </a:prstGeom>
          <a:noFill/>
        </p:spPr>
        <p:txBody>
          <a:bodyPr wrap="square" rtlCol="0">
            <a:spAutoFit/>
          </a:bodyPr>
          <a:lstStyle/>
          <a:p>
            <a:pPr>
              <a:lnSpc>
                <a:spcPts val="2500"/>
              </a:lnSpc>
            </a:pPr>
            <a:endParaRPr lang="en-US" sz="4000" baseline="30000" dirty="0">
              <a:solidFill>
                <a:schemeClr val="bg2">
                  <a:lumMod val="50000"/>
                </a:schemeClr>
              </a:solidFill>
              <a:latin typeface="Helvetica Neue" charset="0"/>
              <a:ea typeface="Helvetica Neue" charset="0"/>
              <a:cs typeface="Helvetica Neue" charset="0"/>
            </a:endParaRPr>
          </a:p>
          <a:p>
            <a:pPr marL="457200" indent="-457200">
              <a:lnSpc>
                <a:spcPts val="2500"/>
              </a:lnSpc>
              <a:buFont typeface="Arial" charset="0"/>
              <a:buChar char="•"/>
            </a:pPr>
            <a:r>
              <a:rPr lang="en-US" sz="4000" baseline="30000" dirty="0">
                <a:solidFill>
                  <a:schemeClr val="bg2">
                    <a:lumMod val="50000"/>
                  </a:schemeClr>
                </a:solidFill>
                <a:latin typeface="Helvetica Neue" charset="0"/>
                <a:ea typeface="Helvetica Neue" charset="0"/>
                <a:cs typeface="Helvetica Neue" charset="0"/>
              </a:rPr>
              <a:t>To achieve higher levels of safety, individuals need to go beyond compliance to commitment – a commitment to safety for themselves and others.</a:t>
            </a:r>
          </a:p>
          <a:p>
            <a:pPr>
              <a:lnSpc>
                <a:spcPts val="2500"/>
              </a:lnSpc>
            </a:pPr>
            <a:endParaRPr lang="en-US" sz="4000" baseline="30000" dirty="0">
              <a:solidFill>
                <a:schemeClr val="bg2">
                  <a:lumMod val="50000"/>
                </a:schemeClr>
              </a:solidFill>
              <a:latin typeface="Helvetica Neue" charset="0"/>
              <a:ea typeface="Helvetica Neue" charset="0"/>
              <a:cs typeface="Helvetica Neue" charset="0"/>
            </a:endParaRPr>
          </a:p>
          <a:p>
            <a:pPr marL="457200" indent="-457200">
              <a:lnSpc>
                <a:spcPts val="2500"/>
              </a:lnSpc>
              <a:buFont typeface="Arial" charset="0"/>
              <a:buChar char="•"/>
            </a:pPr>
            <a:r>
              <a:rPr lang="en-US" sz="4000" baseline="30000" dirty="0">
                <a:solidFill>
                  <a:schemeClr val="bg2">
                    <a:lumMod val="50000"/>
                  </a:schemeClr>
                </a:solidFill>
                <a:latin typeface="Helvetica Neue" charset="0"/>
                <a:ea typeface="Helvetica Neue" charset="0"/>
                <a:cs typeface="Helvetica Neue" charset="0"/>
              </a:rPr>
              <a:t>A commitment to safety means committing to avoiding risk as well as committing to taking actions to keep safe.</a:t>
            </a:r>
            <a:endParaRPr lang="en-US" sz="4000" baseline="30000" dirty="0">
              <a:solidFill>
                <a:schemeClr val="bg2">
                  <a:lumMod val="25000"/>
                </a:schemeClr>
              </a:solidFill>
              <a:latin typeface="Helvetica Neue" charset="0"/>
              <a:ea typeface="Helvetica Neue" charset="0"/>
              <a:cs typeface="Helvetica Neue" charset="0"/>
            </a:endParaRPr>
          </a:p>
          <a:p>
            <a:pPr marL="457200" indent="-457200">
              <a:lnSpc>
                <a:spcPts val="2500"/>
              </a:lnSpc>
              <a:buFont typeface="Arial" charset="0"/>
              <a:buChar char="•"/>
            </a:pPr>
            <a:endParaRPr lang="en-US" sz="3000" baseline="30000" dirty="0">
              <a:latin typeface="Franklin Gothic Book" charset="0"/>
              <a:ea typeface="Franklin Gothic Book" charset="0"/>
              <a:cs typeface="Franklin Gothic Book" charset="0"/>
            </a:endParaRPr>
          </a:p>
        </p:txBody>
      </p:sp>
      <p:sp>
        <p:nvSpPr>
          <p:cNvPr id="13" name="TextBox 12"/>
          <p:cNvSpPr txBox="1"/>
          <p:nvPr/>
        </p:nvSpPr>
        <p:spPr>
          <a:xfrm>
            <a:off x="1102267" y="2100059"/>
            <a:ext cx="5824331" cy="830997"/>
          </a:xfrm>
          <a:prstGeom prst="rect">
            <a:avLst/>
          </a:prstGeom>
          <a:noFill/>
        </p:spPr>
        <p:txBody>
          <a:bodyPr wrap="square" rtlCol="0">
            <a:spAutoFit/>
          </a:bodyPr>
          <a:lstStyle/>
          <a:p>
            <a:pPr>
              <a:lnSpc>
                <a:spcPts val="3640"/>
              </a:lnSpc>
            </a:pPr>
            <a:r>
              <a:rPr lang="en-US" sz="5500" b="1" cap="all" baseline="30000" dirty="0">
                <a:ln w="0"/>
                <a:solidFill>
                  <a:srgbClr val="00476F"/>
                </a:solidFill>
                <a:effectLst>
                  <a:outerShdw blurRad="38100" dist="25400" dir="5400000" algn="ctr" rotWithShape="0">
                    <a:srgbClr val="6E747A">
                      <a:alpha val="43000"/>
                    </a:srgbClr>
                  </a:outerShdw>
                </a:effectLst>
                <a:latin typeface="Helvetica Neue" charset="0"/>
                <a:ea typeface="Helvetica Neue" charset="0"/>
                <a:cs typeface="Helvetica Neue" charset="0"/>
              </a:rPr>
              <a:t>Commitment</a:t>
            </a:r>
          </a:p>
          <a:p>
            <a:endParaRPr lang="en-US" dirty="0"/>
          </a:p>
        </p:txBody>
      </p:sp>
      <p:sp>
        <p:nvSpPr>
          <p:cNvPr id="11" name="Rectangle 10"/>
          <p:cNvSpPr/>
          <p:nvPr/>
        </p:nvSpPr>
        <p:spPr>
          <a:xfrm>
            <a:off x="0" y="1"/>
            <a:ext cx="12192000" cy="1341452"/>
          </a:xfrm>
          <a:prstGeom prst="rect">
            <a:avLst/>
          </a:prstGeom>
          <a:solidFill>
            <a:srgbClr val="AD8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1341452"/>
            <a:ext cx="12192000" cy="125399"/>
          </a:xfrm>
          <a:prstGeom prst="rect">
            <a:avLst/>
          </a:prstGeom>
          <a:solidFill>
            <a:srgbClr val="004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41334" y="420036"/>
            <a:ext cx="11027813" cy="1017010"/>
          </a:xfrm>
          <a:prstGeom prst="rect">
            <a:avLst/>
          </a:prstGeom>
          <a:noFill/>
        </p:spPr>
        <p:txBody>
          <a:bodyPr wrap="square" rtlCol="0">
            <a:spAutoFit/>
          </a:bodyPr>
          <a:lstStyle/>
          <a:p>
            <a:pPr>
              <a:lnSpc>
                <a:spcPts val="3600"/>
              </a:lnSpc>
            </a:pPr>
            <a:r>
              <a:rPr lang="en-US" sz="6000" baseline="10000" dirty="0">
                <a:solidFill>
                  <a:schemeClr val="bg1"/>
                </a:solidFill>
                <a:latin typeface="Helvetica Neue LT Std 57 Condensed" charset="0"/>
                <a:ea typeface="Helvetica Neue LT Std 57 Condensed" charset="0"/>
                <a:cs typeface="Helvetica Neue LT Std 57 Condensed" charset="0"/>
              </a:rPr>
              <a:t>PROACTIVE</a:t>
            </a:r>
          </a:p>
          <a:p>
            <a:pPr>
              <a:lnSpc>
                <a:spcPts val="3600"/>
              </a:lnSpc>
            </a:pPr>
            <a:r>
              <a:rPr lang="en-US" sz="6000" baseline="10000" dirty="0">
                <a:solidFill>
                  <a:srgbClr val="343433"/>
                </a:solidFill>
                <a:latin typeface="Helvetica Neue LT Std 57 Condensed" charset="0"/>
                <a:ea typeface="Helvetica Neue LT Std 57 Condensed" charset="0"/>
                <a:cs typeface="Helvetica Neue LT Std 57 Condensed" charset="0"/>
              </a:rPr>
              <a:t>TRAFFIC SAFETY – </a:t>
            </a:r>
            <a:r>
              <a:rPr lang="en-US" sz="6000" baseline="10000" dirty="0">
                <a:solidFill>
                  <a:schemeClr val="bg1"/>
                </a:solidFill>
                <a:latin typeface="Helvetica Neue LT Std 57 Condensed" charset="0"/>
                <a:ea typeface="Helvetica Neue LT Std 57 Condensed" charset="0"/>
                <a:cs typeface="Helvetica Neue LT Std 57 Condensed" charset="0"/>
              </a:rPr>
              <a:t>What You Need to Know</a:t>
            </a:r>
          </a:p>
        </p:txBody>
      </p:sp>
      <p:pic>
        <p:nvPicPr>
          <p:cNvPr id="2" name="Picture 1">
            <a:extLst>
              <a:ext uri="{FF2B5EF4-FFF2-40B4-BE49-F238E27FC236}">
                <a16:creationId xmlns:a16="http://schemas.microsoft.com/office/drawing/2014/main" id="{724897C2-B3BB-4FB6-8B23-0BF2FF7F6718}"/>
              </a:ext>
            </a:extLst>
          </p:cNvPr>
          <p:cNvPicPr>
            <a:picLocks noChangeAspect="1"/>
          </p:cNvPicPr>
          <p:nvPr/>
        </p:nvPicPr>
        <p:blipFill>
          <a:blip r:embed="rId3"/>
          <a:stretch>
            <a:fillRect/>
          </a:stretch>
        </p:blipFill>
        <p:spPr>
          <a:xfrm>
            <a:off x="8434013" y="1857081"/>
            <a:ext cx="3559354" cy="4449192"/>
          </a:xfrm>
          <a:prstGeom prst="rect">
            <a:avLst/>
          </a:prstGeom>
        </p:spPr>
      </p:pic>
    </p:spTree>
    <p:extLst>
      <p:ext uri="{BB962C8B-B14F-4D97-AF65-F5344CB8AC3E}">
        <p14:creationId xmlns:p14="http://schemas.microsoft.com/office/powerpoint/2010/main" val="2022336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8642" y="2738792"/>
            <a:ext cx="10972800" cy="3277179"/>
          </a:xfrm>
          <a:prstGeom prst="rect">
            <a:avLst/>
          </a:prstGeom>
          <a:noFill/>
        </p:spPr>
        <p:txBody>
          <a:bodyPr wrap="square" rtlCol="0">
            <a:spAutoFit/>
          </a:bodyPr>
          <a:lstStyle/>
          <a:p>
            <a:pPr marL="457200" indent="-457200">
              <a:lnSpc>
                <a:spcPts val="2500"/>
              </a:lnSpc>
              <a:buFont typeface="Arial" charset="0"/>
              <a:buChar char="•"/>
            </a:pPr>
            <a:r>
              <a:rPr lang="en-US" sz="4000" baseline="30000" dirty="0">
                <a:solidFill>
                  <a:srgbClr val="00476F"/>
                </a:solidFill>
                <a:latin typeface="Helvetica Neue" charset="0"/>
                <a:ea typeface="Helvetica Neue" charset="0"/>
                <a:cs typeface="Helvetica Neue" charset="0"/>
              </a:rPr>
              <a:t>Proactive behaviors demonstrating commitment to a safe roadway transportation system.</a:t>
            </a:r>
          </a:p>
          <a:p>
            <a:pPr>
              <a:lnSpc>
                <a:spcPts val="2500"/>
              </a:lnSpc>
            </a:pPr>
            <a:endParaRPr lang="en-US" sz="4000" baseline="30000" dirty="0">
              <a:solidFill>
                <a:schemeClr val="bg2">
                  <a:lumMod val="50000"/>
                </a:schemeClr>
              </a:solidFill>
              <a:latin typeface="Helvetica Neue" charset="0"/>
              <a:ea typeface="Helvetica Neue" charset="0"/>
              <a:cs typeface="Helvetica Neue" charset="0"/>
            </a:endParaRPr>
          </a:p>
          <a:p>
            <a:pPr>
              <a:lnSpc>
                <a:spcPts val="2500"/>
              </a:lnSpc>
            </a:pPr>
            <a:endParaRPr lang="en-US" sz="4000" i="1" baseline="30000" dirty="0">
              <a:solidFill>
                <a:schemeClr val="bg2">
                  <a:lumMod val="50000"/>
                </a:schemeClr>
              </a:solidFill>
              <a:latin typeface="Helvetica Neue" charset="0"/>
              <a:ea typeface="Helvetica Neue" charset="0"/>
              <a:cs typeface="Helvetica Neue" charset="0"/>
            </a:endParaRPr>
          </a:p>
          <a:p>
            <a:pPr marL="457200" indent="-457200">
              <a:lnSpc>
                <a:spcPts val="2500"/>
              </a:lnSpc>
              <a:buFont typeface="Arial" charset="0"/>
              <a:buChar char="•"/>
            </a:pPr>
            <a:r>
              <a:rPr lang="en-US" sz="4000" i="1" baseline="30000" dirty="0">
                <a:solidFill>
                  <a:schemeClr val="bg2">
                    <a:lumMod val="50000"/>
                  </a:schemeClr>
                </a:solidFill>
                <a:latin typeface="Helvetica Neue" charset="0"/>
                <a:ea typeface="Helvetica Neue" charset="0"/>
                <a:cs typeface="Helvetica Neue" charset="0"/>
              </a:rPr>
              <a:t>“Proactive</a:t>
            </a:r>
            <a:r>
              <a:rPr lang="en-US" sz="4000" baseline="30000" dirty="0">
                <a:solidFill>
                  <a:schemeClr val="bg2">
                    <a:lumMod val="50000"/>
                  </a:schemeClr>
                </a:solidFill>
                <a:latin typeface="Helvetica Neue" charset="0"/>
                <a:ea typeface="Helvetica Neue" charset="0"/>
                <a:cs typeface="Helvetica Neue" charset="0"/>
              </a:rPr>
              <a:t>”</a:t>
            </a:r>
          </a:p>
          <a:p>
            <a:pPr marL="914400" lvl="1" indent="-457200">
              <a:lnSpc>
                <a:spcPts val="2500"/>
              </a:lnSpc>
              <a:buFont typeface="Arial" charset="0"/>
              <a:buChar char="•"/>
            </a:pPr>
            <a:r>
              <a:rPr lang="en-US" sz="4000" baseline="30000" dirty="0">
                <a:solidFill>
                  <a:schemeClr val="bg2">
                    <a:lumMod val="50000"/>
                  </a:schemeClr>
                </a:solidFill>
                <a:latin typeface="Helvetica Neue" charset="0"/>
                <a:ea typeface="Helvetica Neue" charset="0"/>
                <a:cs typeface="Helvetica Neue" charset="0"/>
              </a:rPr>
              <a:t>“acting in anticipation of future problems, needs, or changes”</a:t>
            </a:r>
            <a:r>
              <a:rPr lang="en-US" sz="3800" baseline="48000" dirty="0">
                <a:solidFill>
                  <a:schemeClr val="bg2">
                    <a:lumMod val="50000"/>
                  </a:schemeClr>
                </a:solidFill>
                <a:latin typeface="Helvetica Neue" charset="0"/>
                <a:ea typeface="Helvetica Neue" charset="0"/>
                <a:cs typeface="Helvetica Neue" charset="0"/>
              </a:rPr>
              <a:t>1</a:t>
            </a:r>
            <a:r>
              <a:rPr lang="en-US" sz="4000" baseline="30000" dirty="0">
                <a:solidFill>
                  <a:schemeClr val="bg2">
                    <a:lumMod val="50000"/>
                  </a:schemeClr>
                </a:solidFill>
                <a:latin typeface="Helvetica Neue" charset="0"/>
                <a:ea typeface="Helvetica Neue" charset="0"/>
                <a:cs typeface="Helvetica Neue" charset="0"/>
              </a:rPr>
              <a:t> </a:t>
            </a:r>
          </a:p>
          <a:p>
            <a:pPr lvl="1">
              <a:lnSpc>
                <a:spcPts val="2500"/>
              </a:lnSpc>
            </a:pPr>
            <a:r>
              <a:rPr lang="en-US" sz="4000" baseline="30000" dirty="0">
                <a:solidFill>
                  <a:schemeClr val="bg2">
                    <a:lumMod val="50000"/>
                  </a:schemeClr>
                </a:solidFill>
                <a:latin typeface="Helvetica Neue" charset="0"/>
                <a:ea typeface="Helvetica Neue" charset="0"/>
                <a:cs typeface="Helvetica Neue" charset="0"/>
              </a:rPr>
              <a:t> </a:t>
            </a:r>
          </a:p>
          <a:p>
            <a:pPr marL="914400" lvl="1" indent="-457200">
              <a:lnSpc>
                <a:spcPts val="2500"/>
              </a:lnSpc>
              <a:buFont typeface="Arial" charset="0"/>
              <a:buChar char="•"/>
            </a:pPr>
            <a:r>
              <a:rPr lang="en-US" sz="4000" baseline="30000" dirty="0">
                <a:solidFill>
                  <a:schemeClr val="bg2">
                    <a:lumMod val="50000"/>
                  </a:schemeClr>
                </a:solidFill>
                <a:latin typeface="Helvetica Neue" charset="0"/>
                <a:ea typeface="Helvetica Neue" charset="0"/>
                <a:cs typeface="Helvetica Neue" charset="0"/>
              </a:rPr>
              <a:t>“serving to prepare for, intervene in, or control an expected occurrence or situation, especially a negative or difficult one”</a:t>
            </a:r>
            <a:r>
              <a:rPr lang="en-US" sz="3800" baseline="48000" dirty="0">
                <a:solidFill>
                  <a:schemeClr val="bg2">
                    <a:lumMod val="50000"/>
                  </a:schemeClr>
                </a:solidFill>
                <a:latin typeface="Helvetica Neue" charset="0"/>
                <a:ea typeface="Helvetica Neue" charset="0"/>
                <a:cs typeface="Helvetica Neue" charset="0"/>
              </a:rPr>
              <a:t>2</a:t>
            </a:r>
            <a:endParaRPr lang="en-US" sz="3800" baseline="48000" dirty="0">
              <a:solidFill>
                <a:schemeClr val="bg2">
                  <a:lumMod val="25000"/>
                </a:schemeClr>
              </a:solidFill>
              <a:latin typeface="Helvetica Neue" charset="0"/>
              <a:ea typeface="Helvetica Neue" charset="0"/>
              <a:cs typeface="Helvetica Neue" charset="0"/>
            </a:endParaRPr>
          </a:p>
          <a:p>
            <a:pPr marL="457200" indent="-457200">
              <a:lnSpc>
                <a:spcPts val="2500"/>
              </a:lnSpc>
              <a:buFont typeface="Arial" charset="0"/>
              <a:buChar char="•"/>
            </a:pPr>
            <a:endParaRPr lang="en-US" sz="3000" baseline="30000" dirty="0">
              <a:latin typeface="Franklin Gothic Book" charset="0"/>
              <a:ea typeface="Franklin Gothic Book" charset="0"/>
              <a:cs typeface="Franklin Gothic Book" charset="0"/>
            </a:endParaRPr>
          </a:p>
        </p:txBody>
      </p:sp>
      <p:sp>
        <p:nvSpPr>
          <p:cNvPr id="13" name="TextBox 12"/>
          <p:cNvSpPr txBox="1"/>
          <p:nvPr/>
        </p:nvSpPr>
        <p:spPr>
          <a:xfrm>
            <a:off x="622852" y="2065711"/>
            <a:ext cx="8899520" cy="830997"/>
          </a:xfrm>
          <a:prstGeom prst="rect">
            <a:avLst/>
          </a:prstGeom>
          <a:noFill/>
        </p:spPr>
        <p:txBody>
          <a:bodyPr wrap="square" rtlCol="0">
            <a:spAutoFit/>
          </a:bodyPr>
          <a:lstStyle/>
          <a:p>
            <a:pPr>
              <a:lnSpc>
                <a:spcPts val="3640"/>
              </a:lnSpc>
            </a:pPr>
            <a:r>
              <a:rPr lang="en-US" sz="5500" b="1" cap="all" baseline="30000" dirty="0">
                <a:ln w="0"/>
                <a:solidFill>
                  <a:srgbClr val="00476F"/>
                </a:solidFill>
                <a:effectLst>
                  <a:outerShdw blurRad="38100" dist="25400" dir="5400000" algn="ctr" rotWithShape="0">
                    <a:srgbClr val="6E747A">
                      <a:alpha val="43000"/>
                    </a:srgbClr>
                  </a:outerShdw>
                </a:effectLst>
                <a:latin typeface="Helvetica Neue" charset="0"/>
                <a:ea typeface="Helvetica Neue" charset="0"/>
                <a:cs typeface="Helvetica Neue" charset="0"/>
              </a:rPr>
              <a:t>PROACTIVE TRAFFIC SAFETY IS… </a:t>
            </a:r>
          </a:p>
          <a:p>
            <a:endParaRPr lang="en-US" dirty="0"/>
          </a:p>
        </p:txBody>
      </p:sp>
      <p:sp>
        <p:nvSpPr>
          <p:cNvPr id="11" name="Rectangle 10"/>
          <p:cNvSpPr/>
          <p:nvPr/>
        </p:nvSpPr>
        <p:spPr>
          <a:xfrm>
            <a:off x="0" y="1"/>
            <a:ext cx="12192000" cy="1341452"/>
          </a:xfrm>
          <a:prstGeom prst="rect">
            <a:avLst/>
          </a:prstGeom>
          <a:solidFill>
            <a:srgbClr val="AD8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1341452"/>
            <a:ext cx="12192000" cy="125399"/>
          </a:xfrm>
          <a:prstGeom prst="rect">
            <a:avLst/>
          </a:prstGeom>
          <a:solidFill>
            <a:srgbClr val="004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41334" y="420036"/>
            <a:ext cx="11027813" cy="1017010"/>
          </a:xfrm>
          <a:prstGeom prst="rect">
            <a:avLst/>
          </a:prstGeom>
          <a:noFill/>
        </p:spPr>
        <p:txBody>
          <a:bodyPr wrap="square" rtlCol="0">
            <a:spAutoFit/>
          </a:bodyPr>
          <a:lstStyle/>
          <a:p>
            <a:pPr>
              <a:lnSpc>
                <a:spcPts val="3600"/>
              </a:lnSpc>
            </a:pPr>
            <a:r>
              <a:rPr lang="en-US" sz="6000" baseline="10000" dirty="0">
                <a:solidFill>
                  <a:schemeClr val="bg1"/>
                </a:solidFill>
                <a:latin typeface="Helvetica Neue LT Std 57 Condensed" charset="0"/>
                <a:ea typeface="Helvetica Neue LT Std 57 Condensed" charset="0"/>
                <a:cs typeface="Helvetica Neue LT Std 57 Condensed" charset="0"/>
              </a:rPr>
              <a:t>PROACTIVE</a:t>
            </a:r>
          </a:p>
          <a:p>
            <a:pPr>
              <a:lnSpc>
                <a:spcPts val="3600"/>
              </a:lnSpc>
            </a:pPr>
            <a:r>
              <a:rPr lang="en-US" sz="6000" baseline="10000" dirty="0">
                <a:solidFill>
                  <a:srgbClr val="343433"/>
                </a:solidFill>
                <a:latin typeface="Helvetica Neue LT Std 57 Condensed" charset="0"/>
                <a:ea typeface="Helvetica Neue LT Std 57 Condensed" charset="0"/>
                <a:cs typeface="Helvetica Neue LT Std 57 Condensed" charset="0"/>
              </a:rPr>
              <a:t>TRAFFIC SAFETY – </a:t>
            </a:r>
            <a:r>
              <a:rPr lang="en-US" sz="6000" baseline="10000" dirty="0">
                <a:solidFill>
                  <a:schemeClr val="bg1"/>
                </a:solidFill>
                <a:latin typeface="Helvetica Neue LT Std 57 Condensed" charset="0"/>
                <a:ea typeface="Helvetica Neue LT Std 57 Condensed" charset="0"/>
                <a:cs typeface="Helvetica Neue LT Std 57 Condensed" charset="0"/>
              </a:rPr>
              <a:t>What You Need to Know</a:t>
            </a:r>
          </a:p>
        </p:txBody>
      </p:sp>
      <p:sp>
        <p:nvSpPr>
          <p:cNvPr id="2" name="TextBox 1">
            <a:extLst>
              <a:ext uri="{FF2B5EF4-FFF2-40B4-BE49-F238E27FC236}">
                <a16:creationId xmlns:a16="http://schemas.microsoft.com/office/drawing/2014/main" id="{452DE98A-6302-4BC6-91B0-B118684D35FC}"/>
              </a:ext>
            </a:extLst>
          </p:cNvPr>
          <p:cNvSpPr txBox="1"/>
          <p:nvPr/>
        </p:nvSpPr>
        <p:spPr>
          <a:xfrm>
            <a:off x="174997" y="6146602"/>
            <a:ext cx="11760485" cy="582724"/>
          </a:xfrm>
          <a:prstGeom prst="rect">
            <a:avLst/>
          </a:prstGeom>
          <a:noFill/>
        </p:spPr>
        <p:txBody>
          <a:bodyPr wrap="square" rtlCol="0">
            <a:spAutoFit/>
          </a:bodyPr>
          <a:lstStyle/>
          <a:p>
            <a:pPr lvl="0" defTabSz="685800">
              <a:lnSpc>
                <a:spcPct val="90000"/>
              </a:lnSpc>
              <a:spcBef>
                <a:spcPts val="750"/>
              </a:spcBef>
            </a:pPr>
            <a:r>
              <a:rPr lang="en-US" sz="1400" dirty="0">
                <a:solidFill>
                  <a:schemeClr val="bg2">
                    <a:lumMod val="50000"/>
                  </a:schemeClr>
                </a:solidFill>
                <a:latin typeface="Helvetica Neue"/>
              </a:rPr>
              <a:t>1. </a:t>
            </a:r>
            <a:r>
              <a:rPr lang="en-US" sz="1400" i="1" dirty="0">
                <a:solidFill>
                  <a:schemeClr val="bg2">
                    <a:lumMod val="50000"/>
                  </a:schemeClr>
                </a:solidFill>
                <a:latin typeface="Helvetica Neue"/>
              </a:rPr>
              <a:t>Merriam-Webster Dictionary.</a:t>
            </a:r>
            <a:r>
              <a:rPr lang="en-US" sz="1400" dirty="0">
                <a:solidFill>
                  <a:schemeClr val="bg2">
                    <a:lumMod val="50000"/>
                  </a:schemeClr>
                </a:solidFill>
                <a:latin typeface="Helvetica Neue"/>
              </a:rPr>
              <a:t> “Proactive” Accessed April, 2019, https://www.merriam-webster.com/dictionary/proactive.</a:t>
            </a:r>
          </a:p>
          <a:p>
            <a:pPr lvl="0" defTabSz="685800">
              <a:lnSpc>
                <a:spcPct val="90000"/>
              </a:lnSpc>
              <a:spcBef>
                <a:spcPts val="750"/>
              </a:spcBef>
            </a:pPr>
            <a:r>
              <a:rPr lang="en-US" sz="1400" dirty="0">
                <a:solidFill>
                  <a:schemeClr val="bg2">
                    <a:lumMod val="50000"/>
                  </a:schemeClr>
                </a:solidFill>
                <a:latin typeface="Helvetica Neue"/>
              </a:rPr>
              <a:t>2. </a:t>
            </a:r>
            <a:r>
              <a:rPr lang="en-US" sz="1400" i="1" dirty="0">
                <a:solidFill>
                  <a:schemeClr val="bg2">
                    <a:lumMod val="50000"/>
                  </a:schemeClr>
                </a:solidFill>
                <a:latin typeface="Helvetica Neue"/>
              </a:rPr>
              <a:t>Dictionary.com.</a:t>
            </a:r>
            <a:r>
              <a:rPr lang="en-US" sz="1400" dirty="0">
                <a:solidFill>
                  <a:schemeClr val="bg2">
                    <a:lumMod val="50000"/>
                  </a:schemeClr>
                </a:solidFill>
                <a:latin typeface="Helvetica Neue"/>
              </a:rPr>
              <a:t> “Proactive” Accessed April, 2019. https://www.dictionary.com/browse/proactive.</a:t>
            </a:r>
          </a:p>
        </p:txBody>
      </p:sp>
    </p:spTree>
    <p:extLst>
      <p:ext uri="{BB962C8B-B14F-4D97-AF65-F5344CB8AC3E}">
        <p14:creationId xmlns:p14="http://schemas.microsoft.com/office/powerpoint/2010/main" val="5780956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2534</TotalTime>
  <Words>3264</Words>
  <Application>Microsoft Office PowerPoint</Application>
  <PresentationFormat>Widescreen</PresentationFormat>
  <Paragraphs>301</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Calibri Light</vt:lpstr>
      <vt:lpstr>Franklin Gothic Book</vt:lpstr>
      <vt:lpstr>Helvetica</vt:lpstr>
      <vt:lpstr>Helvetica Neue</vt:lpstr>
      <vt:lpstr>Helvetica Neue LT Std 57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ADVERTISING</dc:title>
  <dc:creator>Scott Morrison</dc:creator>
  <cp:lastModifiedBy>Sillick, Susan</cp:lastModifiedBy>
  <cp:revision>179</cp:revision>
  <cp:lastPrinted>2018-04-18T02:35:38Z</cp:lastPrinted>
  <dcterms:created xsi:type="dcterms:W3CDTF">2018-04-17T19:44:15Z</dcterms:created>
  <dcterms:modified xsi:type="dcterms:W3CDTF">2019-08-29T17:34:34Z</dcterms:modified>
</cp:coreProperties>
</file>